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674" r:id="rId3"/>
    <p:sldId id="802" r:id="rId5"/>
    <p:sldId id="675" r:id="rId6"/>
    <p:sldId id="339" r:id="rId7"/>
    <p:sldId id="591" r:id="rId8"/>
    <p:sldId id="676" r:id="rId9"/>
    <p:sldId id="677" r:id="rId10"/>
    <p:sldId id="680" r:id="rId11"/>
    <p:sldId id="681" r:id="rId12"/>
    <p:sldId id="436" r:id="rId13"/>
    <p:sldId id="459" r:id="rId14"/>
    <p:sldId id="471" r:id="rId15"/>
    <p:sldId id="689" r:id="rId16"/>
    <p:sldId id="690" r:id="rId17"/>
    <p:sldId id="277" r:id="rId18"/>
    <p:sldId id="444" r:id="rId19"/>
    <p:sldId id="752" r:id="rId20"/>
    <p:sldId id="805" r:id="rId21"/>
    <p:sldId id="511" r:id="rId22"/>
    <p:sldId id="806" r:id="rId23"/>
    <p:sldId id="512" r:id="rId24"/>
    <p:sldId id="843" r:id="rId25"/>
    <p:sldId id="809" r:id="rId26"/>
    <p:sldId id="613" r:id="rId27"/>
    <p:sldId id="434" r:id="rId28"/>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9"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Y"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74AD"/>
    <a:srgbClr val="D9D9D9"/>
    <a:srgbClr val="FCFBF9"/>
    <a:srgbClr val="FEFDFB"/>
    <a:srgbClr val="F5F7F9"/>
    <a:srgbClr val="925600"/>
    <a:srgbClr val="69A35B"/>
    <a:srgbClr val="1AA3AA"/>
    <a:srgbClr val="3498DB"/>
    <a:srgbClr val="0007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2" d="100"/>
          <a:sy n="92" d="100"/>
        </p:scale>
        <p:origin x="114" y="444"/>
      </p:cViewPr>
      <p:guideLst>
        <p:guide orient="horz" pos="2289"/>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gs" Target="tags/tag215.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006A475-BC39-4D7D-A17F-ABDA2E29D72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1_">
    <p:spTree>
      <p:nvGrpSpPr>
        <p:cNvPr id="1" name=""/>
        <p:cNvGrpSpPr/>
        <p:nvPr/>
      </p:nvGrpSpPr>
      <p:grpSpPr>
        <a:xfrm>
          <a:off x="0" y="0"/>
          <a:ext cx="0" cy="0"/>
          <a:chOff x="0" y="0"/>
          <a:chExt cx="0" cy="0"/>
        </a:xfrm>
      </p:grpSpPr>
      <p:cxnSp>
        <p:nvCxnSpPr>
          <p:cNvPr id="4" name="标题 1"/>
          <p:cNvCxnSpPr/>
          <p:nvPr userDrawn="1"/>
        </p:nvCxnSpPr>
        <p:spPr>
          <a:xfrm>
            <a:off x="516000" y="1028742"/>
            <a:ext cx="11160000" cy="0"/>
          </a:xfrm>
          <a:prstGeom prst="line">
            <a:avLst/>
          </a:prstGeom>
          <a:noFill/>
          <a:ln w="9525" cap="sq">
            <a:solidFill>
              <a:schemeClr val="accent1"/>
            </a:solidFill>
            <a:miter/>
          </a:ln>
        </p:spPr>
      </p:cxnSp>
      <p:sp>
        <p:nvSpPr>
          <p:cNvPr id="6" name="标题 5"/>
          <p:cNvSpPr>
            <a:spLocks noGrp="1"/>
          </p:cNvSpPr>
          <p:nvPr>
            <p:ph type="title"/>
          </p:nvPr>
        </p:nvSpPr>
        <p:spPr>
          <a:xfrm>
            <a:off x="516000" y="365961"/>
            <a:ext cx="10515600" cy="662782"/>
          </a:xfrm>
          <a:prstGeom prst="rect">
            <a:avLst/>
          </a:prstGeom>
        </p:spPr>
        <p:txBody>
          <a:bodyPr/>
          <a:lstStyle>
            <a:lvl1pPr>
              <a:defRPr sz="42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grpSp>
        <p:nvGrpSpPr>
          <p:cNvPr id="16" name="组合 15"/>
          <p:cNvGrpSpPr/>
          <p:nvPr userDrawn="1"/>
        </p:nvGrpSpPr>
        <p:grpSpPr>
          <a:xfrm flipH="1">
            <a:off x="516000" y="6309898"/>
            <a:ext cx="857479" cy="182142"/>
            <a:chOff x="10818521" y="6404644"/>
            <a:chExt cx="857479" cy="182142"/>
          </a:xfrm>
        </p:grpSpPr>
        <p:sp>
          <p:nvSpPr>
            <p:cNvPr id="7" name="标题 1"/>
            <p:cNvSpPr txBox="1"/>
            <p:nvPr userDrawn="1"/>
          </p:nvSpPr>
          <p:spPr>
            <a:xfrm rot="16200000">
              <a:off x="11513263" y="6424049"/>
              <a:ext cx="174792" cy="150682"/>
            </a:xfrm>
            <a:prstGeom prst="triangl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userDrawn="1"/>
          </p:nvSpPr>
          <p:spPr>
            <a:xfrm rot="16200000">
              <a:off x="11277664" y="6424049"/>
              <a:ext cx="174792" cy="150682"/>
            </a:xfrm>
            <a:prstGeom prst="triangl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userDrawn="1"/>
          </p:nvSpPr>
          <p:spPr>
            <a:xfrm rot="16200000">
              <a:off x="11042065" y="6416699"/>
              <a:ext cx="174792" cy="150682"/>
            </a:xfrm>
            <a:prstGeom prst="triangl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userDrawn="1"/>
          </p:nvSpPr>
          <p:spPr>
            <a:xfrm rot="16200000">
              <a:off x="10806466" y="6416699"/>
              <a:ext cx="174792" cy="150682"/>
            </a:xfrm>
            <a:prstGeom prst="triangl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7" name="图片 16"/>
          <p:cNvPicPr>
            <a:picLocks noChangeAspect="1"/>
          </p:cNvPicPr>
          <p:nvPr userDrawn="1"/>
        </p:nvPicPr>
        <p:blipFill>
          <a:blip r:embed="rId2"/>
          <a:stretch>
            <a:fillRect/>
          </a:stretch>
        </p:blipFill>
        <p:spPr>
          <a:xfrm>
            <a:off x="10103142" y="422908"/>
            <a:ext cx="1572858" cy="548886"/>
          </a:xfrm>
          <a:prstGeom prst="rect">
            <a:avLst/>
          </a:prstGeom>
        </p:spPr>
      </p:pic>
    </p:spTree>
  </p:cSld>
  <p:clrMapOvr>
    <a:masterClrMapping/>
  </p:clrMapOvr>
  <p:transition spd="slow">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任意多边形 7"/>
          <p:cNvSpPr/>
          <p:nvPr userDrawn="1"/>
        </p:nvSpPr>
        <p:spPr>
          <a:xfrm rot="16200000" flipV="1">
            <a:off x="615950" y="428625"/>
            <a:ext cx="363220" cy="210820"/>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14"/>
          <p:cNvSpPr/>
          <p:nvPr userDrawn="1"/>
        </p:nvSpPr>
        <p:spPr>
          <a:xfrm>
            <a:off x="11469370" y="0"/>
            <a:ext cx="722630" cy="1243330"/>
          </a:xfrm>
          <a:custGeom>
            <a:avLst/>
            <a:gdLst>
              <a:gd name="connisteX0" fmla="*/ 0 w 915670"/>
              <a:gd name="connsiteY0" fmla="*/ 0 h 1575435"/>
              <a:gd name="connisteX1" fmla="*/ 915670 w 915670"/>
              <a:gd name="connsiteY1" fmla="*/ 0 h 1575435"/>
              <a:gd name="connisteX2" fmla="*/ 915670 w 915670"/>
              <a:gd name="connsiteY2" fmla="*/ 1575435 h 1575435"/>
              <a:gd name="connisteX3" fmla="*/ 0 w 915670"/>
              <a:gd name="connsiteY3" fmla="*/ 0 h 1575435"/>
            </a:gdLst>
            <a:ahLst/>
            <a:cxnLst>
              <a:cxn ang="0">
                <a:pos x="connisteX0" y="connsiteY0"/>
              </a:cxn>
              <a:cxn ang="0">
                <a:pos x="connisteX1" y="connsiteY1"/>
              </a:cxn>
              <a:cxn ang="0">
                <a:pos x="connisteX2" y="connsiteY2"/>
              </a:cxn>
              <a:cxn ang="0">
                <a:pos x="connisteX3" y="connsiteY3"/>
              </a:cxn>
            </a:cxnLst>
            <a:rect l="l" t="t" r="r" b="b"/>
            <a:pathLst>
              <a:path w="915670" h="1575435">
                <a:moveTo>
                  <a:pt x="0" y="0"/>
                </a:moveTo>
                <a:lnTo>
                  <a:pt x="915670" y="0"/>
                </a:lnTo>
                <a:lnTo>
                  <a:pt x="915670" y="1575435"/>
                </a:lnTo>
                <a:lnTo>
                  <a:pt x="0" y="0"/>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custDataLst>
              <p:tags r:id="rId7"/>
            </p:custDataLst>
          </p:nvPr>
        </p:nvSpPr>
        <p:spPr>
          <a:xfrm>
            <a:off x="11628755" y="0"/>
            <a:ext cx="563245" cy="969010"/>
          </a:xfrm>
          <a:custGeom>
            <a:avLst/>
            <a:gdLst>
              <a:gd name="connisteX0" fmla="*/ 0 w 915670"/>
              <a:gd name="connsiteY0" fmla="*/ 0 h 1575435"/>
              <a:gd name="connisteX1" fmla="*/ 915670 w 915670"/>
              <a:gd name="connsiteY1" fmla="*/ 0 h 1575435"/>
              <a:gd name="connisteX2" fmla="*/ 915670 w 915670"/>
              <a:gd name="connsiteY2" fmla="*/ 1575435 h 1575435"/>
              <a:gd name="connisteX3" fmla="*/ 0 w 915670"/>
              <a:gd name="connsiteY3" fmla="*/ 0 h 1575435"/>
            </a:gdLst>
            <a:ahLst/>
            <a:cxnLst>
              <a:cxn ang="0">
                <a:pos x="connisteX0" y="connsiteY0"/>
              </a:cxn>
              <a:cxn ang="0">
                <a:pos x="connisteX1" y="connsiteY1"/>
              </a:cxn>
              <a:cxn ang="0">
                <a:pos x="connisteX2" y="connsiteY2"/>
              </a:cxn>
              <a:cxn ang="0">
                <a:pos x="connisteX3" y="connsiteY3"/>
              </a:cxn>
            </a:cxnLst>
            <a:rect l="l" t="t" r="r" b="b"/>
            <a:pathLst>
              <a:path w="915670" h="1575435">
                <a:moveTo>
                  <a:pt x="0" y="0"/>
                </a:moveTo>
                <a:lnTo>
                  <a:pt x="915670" y="0"/>
                </a:lnTo>
                <a:lnTo>
                  <a:pt x="915670" y="1575435"/>
                </a:lnTo>
                <a:lnTo>
                  <a:pt x="0" y="0"/>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10"/>
    </mc:Choice>
    <mc:Fallback>
      <p:transition/>
    </mc:Fallback>
  </mc:AlternateContent>
  <p:hf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tags" Target="../tags/tag64.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tags" Target="../tags/tag115.xml"/><Relationship Id="rId2" Type="http://schemas.openxmlformats.org/officeDocument/2006/relationships/image" Target="../media/image13.jpeg"/><Relationship Id="rId1" Type="http://schemas.openxmlformats.org/officeDocument/2006/relationships/tags" Target="../tags/tag114.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7.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tags" Target="../tags/tag126.xml"/><Relationship Id="rId2" Type="http://schemas.openxmlformats.org/officeDocument/2006/relationships/image" Target="../media/image13.jpeg"/><Relationship Id="rId1" Type="http://schemas.openxmlformats.org/officeDocument/2006/relationships/tags" Target="../tags/tag125.xml"/></Relationships>
</file>

<file path=ppt/slides/_rels/slide14.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media/image21.png"/><Relationship Id="rId7" Type="http://schemas.openxmlformats.org/officeDocument/2006/relationships/tags" Target="../tags/tag130.xml"/><Relationship Id="rId6" Type="http://schemas.openxmlformats.org/officeDocument/2006/relationships/image" Target="../media/image20.png"/><Relationship Id="rId5" Type="http://schemas.openxmlformats.org/officeDocument/2006/relationships/tags" Target="../tags/tag129.xml"/><Relationship Id="rId4" Type="http://schemas.openxmlformats.org/officeDocument/2006/relationships/image" Target="../media/image19.png"/><Relationship Id="rId3" Type="http://schemas.openxmlformats.org/officeDocument/2006/relationships/tags" Target="../tags/tag128.xml"/><Relationship Id="rId2" Type="http://schemas.openxmlformats.org/officeDocument/2006/relationships/image" Target="../media/image18.png"/><Relationship Id="rId15" Type="http://schemas.openxmlformats.org/officeDocument/2006/relationships/notesSlide" Target="../notesSlides/notesSlide13.xml"/><Relationship Id="rId14" Type="http://schemas.openxmlformats.org/officeDocument/2006/relationships/slideLayout" Target="../slideLayouts/slideLayout7.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tags" Target="../tags/tag137.xml"/><Relationship Id="rId2" Type="http://schemas.openxmlformats.org/officeDocument/2006/relationships/image" Target="../media/image13.jpeg"/><Relationship Id="rId1" Type="http://schemas.openxmlformats.org/officeDocument/2006/relationships/tags" Target="../tags/tag136.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7.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tags" Target="../tags/tag145.xml"/><Relationship Id="rId2" Type="http://schemas.openxmlformats.org/officeDocument/2006/relationships/image" Target="../media/image13.jpeg"/><Relationship Id="rId1" Type="http://schemas.openxmlformats.org/officeDocument/2006/relationships/tags" Target="../tags/tag144.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2.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image" Target="../media/image2.jpeg"/><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2" Type="http://schemas.openxmlformats.org/officeDocument/2006/relationships/notesSlide" Target="../notesSlides/notesSlide2.xml"/><Relationship Id="rId11" Type="http://schemas.openxmlformats.org/officeDocument/2006/relationships/slideLayout" Target="../slideLayouts/slideLayout7.xml"/><Relationship Id="rId10" Type="http://schemas.openxmlformats.org/officeDocument/2006/relationships/tags" Target="../tags/tag75.xml"/><Relationship Id="rId1" Type="http://schemas.openxmlformats.org/officeDocument/2006/relationships/tags" Target="../tags/tag67.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tags" Target="../tags/tag150.xml"/><Relationship Id="rId2" Type="http://schemas.openxmlformats.org/officeDocument/2006/relationships/image" Target="../media/image13.jpeg"/><Relationship Id="rId1" Type="http://schemas.openxmlformats.org/officeDocument/2006/relationships/tags" Target="../tags/tag149.xml"/></Relationships>
</file>

<file path=ppt/slides/_rels/slide21.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5" Type="http://schemas.openxmlformats.org/officeDocument/2006/relationships/notesSlide" Target="../notesSlides/notesSlide19.xml"/><Relationship Id="rId34" Type="http://schemas.openxmlformats.org/officeDocument/2006/relationships/slideLayout" Target="../slideLayouts/slideLayout7.xml"/><Relationship Id="rId33" Type="http://schemas.openxmlformats.org/officeDocument/2006/relationships/tags" Target="../tags/tag183.xml"/><Relationship Id="rId32" Type="http://schemas.openxmlformats.org/officeDocument/2006/relationships/tags" Target="../tags/tag182.xml"/><Relationship Id="rId31" Type="http://schemas.openxmlformats.org/officeDocument/2006/relationships/tags" Target="../tags/tag181.xml"/><Relationship Id="rId30" Type="http://schemas.openxmlformats.org/officeDocument/2006/relationships/tags" Target="../tags/tag180.xml"/><Relationship Id="rId3" Type="http://schemas.openxmlformats.org/officeDocument/2006/relationships/tags" Target="../tags/tag153.xml"/><Relationship Id="rId29" Type="http://schemas.openxmlformats.org/officeDocument/2006/relationships/tags" Target="../tags/tag179.xml"/><Relationship Id="rId28" Type="http://schemas.openxmlformats.org/officeDocument/2006/relationships/tags" Target="../tags/tag178.xml"/><Relationship Id="rId27" Type="http://schemas.openxmlformats.org/officeDocument/2006/relationships/tags" Target="../tags/tag177.xml"/><Relationship Id="rId26" Type="http://schemas.openxmlformats.org/officeDocument/2006/relationships/tags" Target="../tags/tag176.xml"/><Relationship Id="rId25" Type="http://schemas.openxmlformats.org/officeDocument/2006/relationships/tags" Target="../tags/tag175.xml"/><Relationship Id="rId24" Type="http://schemas.openxmlformats.org/officeDocument/2006/relationships/tags" Target="../tags/tag174.xml"/><Relationship Id="rId23" Type="http://schemas.openxmlformats.org/officeDocument/2006/relationships/tags" Target="../tags/tag173.xml"/><Relationship Id="rId22" Type="http://schemas.openxmlformats.org/officeDocument/2006/relationships/tags" Target="../tags/tag172.xml"/><Relationship Id="rId21" Type="http://schemas.openxmlformats.org/officeDocument/2006/relationships/tags" Target="../tags/tag171.xml"/><Relationship Id="rId20" Type="http://schemas.openxmlformats.org/officeDocument/2006/relationships/tags" Target="../tags/tag170.xml"/><Relationship Id="rId2" Type="http://schemas.openxmlformats.org/officeDocument/2006/relationships/tags" Target="../tags/tag152.xml"/><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tags" Target="../tags/tag151.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tags" Target="../tags/tag185.xml"/><Relationship Id="rId2" Type="http://schemas.openxmlformats.org/officeDocument/2006/relationships/image" Target="../media/image13.jpeg"/><Relationship Id="rId1" Type="http://schemas.openxmlformats.org/officeDocument/2006/relationships/tags" Target="../tags/tag184.xml"/></Relationships>
</file>

<file path=ppt/slides/_rels/slide23.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5" Type="http://schemas.openxmlformats.org/officeDocument/2006/relationships/notesSlide" Target="../notesSlides/notesSlide21.xml"/><Relationship Id="rId24" Type="http://schemas.openxmlformats.org/officeDocument/2006/relationships/slideLayout" Target="../slideLayouts/slideLayout7.xml"/><Relationship Id="rId23" Type="http://schemas.openxmlformats.org/officeDocument/2006/relationships/tags" Target="../tags/tag208.xml"/><Relationship Id="rId22" Type="http://schemas.openxmlformats.org/officeDocument/2006/relationships/tags" Target="../tags/tag207.xml"/><Relationship Id="rId21" Type="http://schemas.openxmlformats.org/officeDocument/2006/relationships/tags" Target="../tags/tag206.xml"/><Relationship Id="rId20" Type="http://schemas.openxmlformats.org/officeDocument/2006/relationships/tags" Target="../tags/tag205.xml"/><Relationship Id="rId2" Type="http://schemas.openxmlformats.org/officeDocument/2006/relationships/tags" Target="../tags/tag187.xml"/><Relationship Id="rId19" Type="http://schemas.openxmlformats.org/officeDocument/2006/relationships/tags" Target="../tags/tag204.xml"/><Relationship Id="rId18" Type="http://schemas.openxmlformats.org/officeDocument/2006/relationships/tags" Target="../tags/tag203.xml"/><Relationship Id="rId17" Type="http://schemas.openxmlformats.org/officeDocument/2006/relationships/tags" Target="../tags/tag202.xml"/><Relationship Id="rId16" Type="http://schemas.openxmlformats.org/officeDocument/2006/relationships/tags" Target="../tags/tag201.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86.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7.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image" Target="../media/image2.jpeg"/><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5" Type="http://schemas.openxmlformats.org/officeDocument/2006/relationships/notesSlide" Target="../notesSlides/notesSlide3.xml"/><Relationship Id="rId14" Type="http://schemas.openxmlformats.org/officeDocument/2006/relationships/slideLayout" Target="../slideLayouts/slideLayout7.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6.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ags" Target="../tags/tag89.xml"/><Relationship Id="rId2" Type="http://schemas.openxmlformats.org/officeDocument/2006/relationships/image" Target="../media/image13.jpeg"/><Relationship Id="rId1" Type="http://schemas.openxmlformats.org/officeDocument/2006/relationships/tags" Target="../tags/tag88.xml"/></Relationships>
</file>

<file path=ppt/slides/_rels/slide7.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image" Target="../media/image14.png"/><Relationship Id="rId2" Type="http://schemas.openxmlformats.org/officeDocument/2006/relationships/tags" Target="../tags/tag91.xml"/><Relationship Id="rId13" Type="http://schemas.openxmlformats.org/officeDocument/2006/relationships/notesSlide" Target="../notesSlides/notesSlide6.xml"/><Relationship Id="rId12" Type="http://schemas.openxmlformats.org/officeDocument/2006/relationships/slideLayout" Target="../slideLayouts/slideLayout7.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90.xml"/></Relationships>
</file>

<file path=ppt/slides/_rels/slide8.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image" Target="../media/image15.pn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2" Type="http://schemas.openxmlformats.org/officeDocument/2006/relationships/notesSlide" Target="../notesSlides/notesSlide7.xml"/><Relationship Id="rId11" Type="http://schemas.openxmlformats.org/officeDocument/2006/relationships/slideLayout" Target="../slideLayouts/slideLayout7.xml"/><Relationship Id="rId10" Type="http://schemas.openxmlformats.org/officeDocument/2006/relationships/tags" Target="../tags/tag107.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7.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image" Target="../media/image17.png"/><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23875" y="-72390"/>
            <a:ext cx="3555365" cy="6930390"/>
            <a:chOff x="-2317" y="-1302"/>
            <a:chExt cx="5599" cy="13782"/>
          </a:xfrm>
        </p:grpSpPr>
        <p:sp>
          <p:nvSpPr>
            <p:cNvPr id="34" name="任意多边形 33"/>
            <p:cNvSpPr/>
            <p:nvPr/>
          </p:nvSpPr>
          <p:spPr>
            <a:xfrm rot="5400000">
              <a:off x="-3874" y="5324"/>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32"/>
            <p:cNvSpPr/>
            <p:nvPr/>
          </p:nvSpPr>
          <p:spPr>
            <a:xfrm rot="5400000">
              <a:off x="-3874" y="600"/>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23"/>
            <p:cNvSpPr/>
            <p:nvPr/>
          </p:nvSpPr>
          <p:spPr>
            <a:xfrm rot="5400000">
              <a:off x="-4219" y="5324"/>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22"/>
            <p:cNvSpPr/>
            <p:nvPr/>
          </p:nvSpPr>
          <p:spPr>
            <a:xfrm rot="5400000">
              <a:off x="-4219" y="600"/>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 name="矩形 6"/>
          <p:cNvSpPr/>
          <p:nvPr/>
        </p:nvSpPr>
        <p:spPr>
          <a:xfrm>
            <a:off x="-635" y="1263968"/>
            <a:ext cx="12192635" cy="4330065"/>
          </a:xfrm>
          <a:prstGeom prst="rect">
            <a:avLst/>
          </a:pr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7"/>
          <p:cNvSpPr/>
          <p:nvPr/>
        </p:nvSpPr>
        <p:spPr>
          <a:xfrm flipH="1">
            <a:off x="7874351" y="1383665"/>
            <a:ext cx="4317649" cy="4210685"/>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6799" h="6631">
                <a:moveTo>
                  <a:pt x="0" y="6631"/>
                </a:moveTo>
                <a:lnTo>
                  <a:pt x="0" y="0"/>
                </a:lnTo>
                <a:lnTo>
                  <a:pt x="6799" y="6631"/>
                </a:lnTo>
                <a:lnTo>
                  <a:pt x="0" y="6631"/>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副标题 146"/>
          <p:cNvSpPr>
            <a:spLocks noGrp="1"/>
          </p:cNvSpPr>
          <p:nvPr>
            <p:ph type="subTitle" idx="4294967295"/>
            <p:custDataLst>
              <p:tags r:id="rId1"/>
            </p:custDataLst>
          </p:nvPr>
        </p:nvSpPr>
        <p:spPr>
          <a:xfrm>
            <a:off x="5478145" y="2356485"/>
            <a:ext cx="6649085" cy="1109345"/>
          </a:xfrm>
        </p:spPr>
        <p:txBody>
          <a:bodyPr>
            <a:noAutofit/>
          </a:bodyPr>
          <a:lstStyle/>
          <a:p>
            <a:pPr marL="0" indent="0">
              <a:lnSpc>
                <a:spcPct val="150000"/>
              </a:lnSpc>
              <a:buNone/>
            </a:pPr>
            <a:r>
              <a:rPr lang="en-US" altLang="zh-CN" sz="3200" b="1" dirty="0">
                <a:solidFill>
                  <a:schemeClr val="bg1"/>
                </a:solidFill>
                <a:latin typeface="微软雅黑" panose="020B0503020204020204" pitchFamily="34" charset="-122"/>
                <a:sym typeface="+mn-ea"/>
              </a:rPr>
              <a:t>           </a:t>
            </a:r>
            <a:r>
              <a:rPr lang="zh-CN" altLang="en-US" sz="3200" b="1" dirty="0">
                <a:solidFill>
                  <a:schemeClr val="bg1"/>
                </a:solidFill>
                <a:latin typeface="微软雅黑" panose="020B0503020204020204" pitchFamily="34" charset="-122"/>
                <a:sym typeface="+mn-ea"/>
              </a:rPr>
              <a:t>膨胀囊锚杆智能化</a:t>
            </a:r>
            <a:endParaRPr lang="en-US" altLang="zh-CN" sz="3200" b="1" dirty="0">
              <a:solidFill>
                <a:schemeClr val="bg1"/>
              </a:solidFill>
              <a:latin typeface="微软雅黑" panose="020B0503020204020204" pitchFamily="34" charset="-122"/>
              <a:sym typeface="+mn-ea"/>
            </a:endParaRPr>
          </a:p>
          <a:p>
            <a:pPr marL="0" indent="0" algn="ctr">
              <a:lnSpc>
                <a:spcPct val="150000"/>
              </a:lnSpc>
              <a:buNone/>
            </a:pPr>
            <a:r>
              <a:rPr lang="zh-CN" altLang="en-US" sz="3200" b="1" dirty="0">
                <a:solidFill>
                  <a:schemeClr val="bg1"/>
                </a:solidFill>
                <a:latin typeface="微软雅黑" panose="020B0503020204020204" pitchFamily="34" charset="-122"/>
                <a:sym typeface="+mn-ea"/>
              </a:rPr>
              <a:t>技术在岩土工程中的应用推广</a:t>
            </a:r>
            <a:endParaRPr lang="zh-CN" altLang="en-US" sz="3200" b="1" dirty="0">
              <a:solidFill>
                <a:schemeClr val="bg1"/>
              </a:solidFill>
              <a:effectLst/>
              <a:latin typeface="微软雅黑" panose="020B0503020204020204" pitchFamily="34" charset="-122"/>
              <a:ea typeface="+mn-ea"/>
              <a:cs typeface="汉仪雅酷黑 95W" panose="020B0A04020202020204" charset="-122"/>
              <a:sym typeface="+mn-ea"/>
            </a:endParaRPr>
          </a:p>
        </p:txBody>
      </p:sp>
      <p:sp>
        <p:nvSpPr>
          <p:cNvPr id="27" name="文本框 26"/>
          <p:cNvSpPr txBox="1"/>
          <p:nvPr/>
        </p:nvSpPr>
        <p:spPr>
          <a:xfrm>
            <a:off x="6465570" y="5998210"/>
            <a:ext cx="2592070" cy="306705"/>
          </a:xfrm>
          <a:prstGeom prst="rect">
            <a:avLst/>
          </a:prstGeom>
          <a:noFill/>
        </p:spPr>
        <p:txBody>
          <a:bodyPr wrap="none" rtlCol="0">
            <a:spAutoFit/>
          </a:bodyPr>
          <a:lstStyle/>
          <a:p>
            <a:pPr algn="l"/>
            <a:r>
              <a:rPr lang="zh-CN" altLang="en-US" sz="1400" spc="600">
                <a:solidFill>
                  <a:schemeClr val="bg1"/>
                </a:solidFill>
                <a:effectLst/>
                <a:uFillTx/>
              </a:rPr>
              <a:t>创新 卓越 合作 共赢</a:t>
            </a:r>
            <a:endParaRPr lang="zh-CN" altLang="en-US" sz="1400" spc="600">
              <a:solidFill>
                <a:schemeClr val="bg1"/>
              </a:solidFill>
              <a:effectLst/>
              <a:uFillTx/>
            </a:endParaRPr>
          </a:p>
        </p:txBody>
      </p:sp>
      <p:sp>
        <p:nvSpPr>
          <p:cNvPr id="31" name="文本框 30"/>
          <p:cNvSpPr txBox="1"/>
          <p:nvPr/>
        </p:nvSpPr>
        <p:spPr>
          <a:xfrm>
            <a:off x="8886825" y="4880610"/>
            <a:ext cx="2778760" cy="458908"/>
          </a:xfrm>
          <a:prstGeom prst="rect">
            <a:avLst/>
          </a:prstGeom>
          <a:noFill/>
        </p:spPr>
        <p:txBody>
          <a:bodyPr wrap="square" rtlCol="0">
            <a:spAutoFit/>
          </a:bodyPr>
          <a:lstStyle/>
          <a:p>
            <a:pPr algn="r" fontAlgn="auto">
              <a:lnSpc>
                <a:spcPct val="150000"/>
              </a:lnSpc>
            </a:pPr>
            <a:r>
              <a:rPr lang="en-US" altLang="zh-CN" dirty="0">
                <a:solidFill>
                  <a:schemeClr val="bg1"/>
                </a:solidFill>
                <a:latin typeface="+mj-ea"/>
                <a:ea typeface="+mj-ea"/>
                <a:cs typeface="+mj-lt"/>
              </a:rPr>
              <a:t>2024</a:t>
            </a:r>
            <a:r>
              <a:rPr lang="zh-CN" altLang="en-US" dirty="0">
                <a:solidFill>
                  <a:schemeClr val="bg1"/>
                </a:solidFill>
                <a:latin typeface="+mj-ea"/>
                <a:ea typeface="+mj-ea"/>
                <a:cs typeface="+mj-lt"/>
              </a:rPr>
              <a:t>年</a:t>
            </a:r>
            <a:r>
              <a:rPr lang="en-US" altLang="zh-CN" dirty="0">
                <a:solidFill>
                  <a:schemeClr val="bg1"/>
                </a:solidFill>
                <a:latin typeface="+mj-ea"/>
                <a:ea typeface="+mj-ea"/>
                <a:cs typeface="+mj-lt"/>
              </a:rPr>
              <a:t>5</a:t>
            </a:r>
            <a:r>
              <a:rPr lang="zh-CN" altLang="en-US" dirty="0">
                <a:solidFill>
                  <a:schemeClr val="bg1"/>
                </a:solidFill>
                <a:latin typeface="+mj-ea"/>
                <a:ea typeface="+mj-ea"/>
                <a:cs typeface="+mj-lt"/>
              </a:rPr>
              <a:t>月</a:t>
            </a:r>
            <a:r>
              <a:rPr lang="en-US" altLang="zh-CN" dirty="0">
                <a:solidFill>
                  <a:schemeClr val="bg1"/>
                </a:solidFill>
                <a:latin typeface="+mj-ea"/>
                <a:ea typeface="+mj-ea"/>
                <a:cs typeface="+mj-lt"/>
              </a:rPr>
              <a:t>30</a:t>
            </a:r>
            <a:r>
              <a:rPr lang="zh-CN" altLang="en-US" dirty="0">
                <a:solidFill>
                  <a:schemeClr val="bg1"/>
                </a:solidFill>
                <a:latin typeface="+mj-ea"/>
                <a:ea typeface="+mj-ea"/>
                <a:cs typeface="+mj-lt"/>
              </a:rPr>
              <a:t>日</a:t>
            </a:r>
            <a:endParaRPr lang="zh-CN" altLang="en-US" dirty="0">
              <a:solidFill>
                <a:schemeClr val="bg1"/>
              </a:solidFill>
              <a:latin typeface="+mj-ea"/>
              <a:ea typeface="+mj-ea"/>
              <a:cs typeface="+mj-lt"/>
            </a:endParaRPr>
          </a:p>
        </p:txBody>
      </p:sp>
      <p:sp>
        <p:nvSpPr>
          <p:cNvPr id="9" name="任意多边形 8"/>
          <p:cNvSpPr/>
          <p:nvPr/>
        </p:nvSpPr>
        <p:spPr>
          <a:xfrm rot="5400000">
            <a:off x="-504507" y="456248"/>
            <a:ext cx="5905500" cy="594550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300" h="9363">
                <a:moveTo>
                  <a:pt x="0" y="2658"/>
                </a:moveTo>
                <a:lnTo>
                  <a:pt x="4650" y="0"/>
                </a:lnTo>
                <a:lnTo>
                  <a:pt x="9300" y="2658"/>
                </a:lnTo>
                <a:lnTo>
                  <a:pt x="9300" y="9363"/>
                </a:lnTo>
                <a:lnTo>
                  <a:pt x="1" y="9363"/>
                </a:lnTo>
                <a:lnTo>
                  <a:pt x="1" y="5255"/>
                </a:lnTo>
                <a:lnTo>
                  <a:pt x="0" y="5255"/>
                </a:lnTo>
                <a:lnTo>
                  <a:pt x="0" y="2658"/>
                </a:lnTo>
                <a:close/>
              </a:path>
            </a:pathLst>
          </a:custGeom>
          <a:solidFill>
            <a:srgbClr val="FFFFFF"/>
          </a:solidFill>
          <a:ln>
            <a:noFill/>
          </a:ln>
          <a:effectLst>
            <a:outerShdw blurRad="3302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31"/>
          <p:cNvSpPr/>
          <p:nvPr/>
        </p:nvSpPr>
        <p:spPr>
          <a:xfrm>
            <a:off x="-524510" y="552450"/>
            <a:ext cx="5843905" cy="5753100"/>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六边形 34"/>
          <p:cNvSpPr/>
          <p:nvPr/>
        </p:nvSpPr>
        <p:spPr>
          <a:xfrm>
            <a:off x="4555490" y="4885055"/>
            <a:ext cx="1628140" cy="1419860"/>
          </a:xfrm>
          <a:prstGeom prst="hexagon">
            <a:avLst>
              <a:gd name="adj" fmla="val 28500"/>
              <a:gd name="vf" fmla="val 115470"/>
            </a:avLst>
          </a:prstGeom>
          <a:blipFill rotWithShape="1">
            <a:blip r:embed="rId3"/>
            <a:stretch>
              <a:fillRect/>
            </a:stretch>
          </a:blip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4"/>
            </p:custDataLst>
          </p:nvPr>
        </p:nvSpPr>
        <p:spPr>
          <a:xfrm>
            <a:off x="8861425" y="4481830"/>
            <a:ext cx="3629660" cy="398780"/>
          </a:xfrm>
          <a:prstGeom prst="rect">
            <a:avLst/>
          </a:prstGeom>
          <a:noFill/>
        </p:spPr>
        <p:txBody>
          <a:bodyPr wrap="square" rtlCol="0">
            <a:spAutoFit/>
          </a:bodyPr>
          <a:lstStyle/>
          <a:p>
            <a:pPr algn="l"/>
            <a:r>
              <a:rPr lang="zh-CN" altLang="en-US" sz="2000" b="1" spc="500" dirty="0">
                <a:solidFill>
                  <a:schemeClr val="bg1"/>
                </a:solidFill>
                <a:latin typeface="微软雅黑" panose="020B0503020204020204" pitchFamily="34" charset="-122"/>
                <a:ea typeface="微软雅黑" panose="020B0503020204020204" pitchFamily="34" charset="-122"/>
                <a:sym typeface="+mn-ea"/>
              </a:rPr>
              <a:t>主讲人：董庆华</a:t>
            </a:r>
            <a:endParaRPr lang="en-US" altLang="zh-CN" sz="2000" b="1" spc="500" dirty="0">
              <a:solidFill>
                <a:schemeClr val="bg1"/>
              </a:solidFill>
              <a:latin typeface="微软雅黑" panose="020B0503020204020204" pitchFamily="34" charset="-122"/>
              <a:ea typeface="微软雅黑" panose="020B0503020204020204" pitchFamily="34" charset="-122"/>
              <a:cs typeface="+mj-lt"/>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87777" y="2002906"/>
            <a:ext cx="7615066" cy="3473853"/>
          </a:xfrm>
          <a:prstGeom prst="rect">
            <a:avLst/>
          </a:prstGeom>
          <a:solidFill>
            <a:srgbClr val="BD1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546383" y="2419100"/>
            <a:ext cx="3897854" cy="922020"/>
          </a:xfrm>
          <a:prstGeom prst="rect">
            <a:avLst/>
          </a:prstGeom>
          <a:noFill/>
        </p:spPr>
        <p:txBody>
          <a:bodyPr wrap="square" rtlCol="0">
            <a:spAutoFit/>
          </a:bodyPr>
          <a:lstStyle/>
          <a:p>
            <a:r>
              <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rPr>
              <a:t>PART.02</a:t>
            </a:r>
            <a:endPar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endParaRPr>
          </a:p>
        </p:txBody>
      </p:sp>
      <p:sp>
        <p:nvSpPr>
          <p:cNvPr id="5" name="文本框 4"/>
          <p:cNvSpPr txBox="1"/>
          <p:nvPr/>
        </p:nvSpPr>
        <p:spPr>
          <a:xfrm>
            <a:off x="5265420" y="3237865"/>
            <a:ext cx="5676265" cy="2122805"/>
          </a:xfrm>
          <a:prstGeom prst="rect">
            <a:avLst/>
          </a:prstGeom>
          <a:noFill/>
        </p:spPr>
        <p:txBody>
          <a:bodyPr wrap="square" rtlCol="0">
            <a:spAutoFit/>
          </a:bodyPr>
          <a:lstStyle/>
          <a:p>
            <a:pPr>
              <a:lnSpc>
                <a:spcPct val="150000"/>
              </a:lnSpc>
            </a:pPr>
            <a:r>
              <a:rPr lang="zh-CN" altLang="en-US" sz="4400" b="1" dirty="0">
                <a:solidFill>
                  <a:schemeClr val="bg1"/>
                </a:solidFill>
                <a:latin typeface="微软雅黑" panose="020B0503020204020204" pitchFamily="34" charset="-122"/>
                <a:ea typeface="微软雅黑" panose="020B0503020204020204" pitchFamily="34" charset="-122"/>
                <a:sym typeface="+mn-ea"/>
              </a:rPr>
              <a:t>膨胀囊锚杆智能</a:t>
            </a:r>
            <a:endParaRPr lang="en-US" altLang="zh-CN" sz="44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4400" b="1" dirty="0">
                <a:solidFill>
                  <a:schemeClr val="bg1"/>
                </a:solidFill>
                <a:latin typeface="微软雅黑" panose="020B0503020204020204" pitchFamily="34" charset="-122"/>
                <a:ea typeface="微软雅黑" panose="020B0503020204020204" pitchFamily="34" charset="-122"/>
                <a:sym typeface="+mn-ea"/>
              </a:rPr>
              <a:t>监测条件和控制标准</a:t>
            </a:r>
            <a:endParaRPr kumimoji="1" lang="zh-CN" altLang="en-US" sz="4400" b="1" dirty="0">
              <a:solidFill>
                <a:schemeClr val="bg1"/>
              </a:solidFill>
              <a:latin typeface="微软雅黑" panose="020B0503020204020204" pitchFamily="34" charset="-122"/>
              <a:ea typeface="微软雅黑" panose="020B0503020204020204" pitchFamily="34" charset="-122"/>
              <a:cs typeface="阿里巴巴普惠体 B" panose="00020600040101010101" pitchFamily="18" charset="-122"/>
              <a:sym typeface="+mn-ea"/>
            </a:endParaRPr>
          </a:p>
        </p:txBody>
      </p:sp>
      <p:sp>
        <p:nvSpPr>
          <p:cNvPr id="32" name="任意多边形 31"/>
          <p:cNvSpPr/>
          <p:nvPr>
            <p:custDataLst>
              <p:tags r:id="rId1"/>
            </p:custDataLst>
          </p:nvPr>
        </p:nvSpPr>
        <p:spPr>
          <a:xfrm>
            <a:off x="1252220" y="1764030"/>
            <a:ext cx="4013835" cy="3951605"/>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0318" y="818515"/>
            <a:ext cx="10872000" cy="25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826770" cy="1000125"/>
            <a:chOff x="0" y="1855"/>
            <a:chExt cx="5175" cy="6254"/>
          </a:xfrm>
        </p:grpSpPr>
        <p:sp>
          <p:nvSpPr>
            <p:cNvPr id="7" name="直角三角形 6"/>
            <p:cNvSpPr/>
            <p:nvPr/>
          </p:nvSpPr>
          <p:spPr>
            <a:xfrm flipV="1">
              <a:off x="0" y="1855"/>
              <a:ext cx="4600" cy="6255"/>
            </a:xfrm>
            <a:prstGeom prst="rtTriangle">
              <a:avLst/>
            </a:prstGeom>
            <a:gradFill>
              <a:gsLst>
                <a:gs pos="29000">
                  <a:srgbClr val="C00000"/>
                </a:gs>
                <a:gs pos="100000">
                  <a:srgbClr val="E20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4015" y="1855"/>
              <a:ext cx="1160" cy="789"/>
            </a:xfrm>
            <a:prstGeom prst="triangle">
              <a:avLst/>
            </a:prstGeom>
            <a:solidFill>
              <a:srgbClr val="7D1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文本框 94"/>
          <p:cNvSpPr txBox="1"/>
          <p:nvPr/>
        </p:nvSpPr>
        <p:spPr>
          <a:xfrm>
            <a:off x="629285" y="264160"/>
            <a:ext cx="6889115" cy="521970"/>
          </a:xfrm>
          <a:prstGeom prst="rect">
            <a:avLst/>
          </a:prstGeom>
          <a:noFill/>
        </p:spPr>
        <p:txBody>
          <a:bodyPr wrap="square" rtlCol="0">
            <a:spAutoFit/>
          </a:bodyPr>
          <a:lstStyle/>
          <a:p>
            <a:pPr algn="l"/>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2.1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锚杆智能监测条件</a:t>
            </a:r>
            <a:endParaRPr lang="zh-CN" altLang="en-US" sz="2800" b="1" dirty="0">
              <a:solidFill>
                <a:schemeClr val="tx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灯片编号占位符 1"/>
          <p:cNvSpPr>
            <a:spLocks noGrp="1"/>
          </p:cNvSpPr>
          <p:nvPr>
            <p:ph type="sldNum" sz="quarter" idx="12"/>
          </p:nvPr>
        </p:nvSpPr>
        <p:spPr/>
        <p:txBody>
          <a:bodyPr/>
          <a:lstStyle/>
          <a:p>
            <a:fld id="{49AE70B2-8BF9-45C0-BB95-33D1B9D3A854}" type="slidenum">
              <a:rPr lang="zh-CN" altLang="en-US" smtClean="0"/>
            </a:fld>
            <a:endParaRPr lang="zh-CN" altLang="en-US"/>
          </a:p>
        </p:txBody>
      </p:sp>
      <p:graphicFrame>
        <p:nvGraphicFramePr>
          <p:cNvPr id="13" name="表格 12"/>
          <p:cNvGraphicFramePr>
            <a:graphicFrameLocks noGrp="1"/>
          </p:cNvGraphicFramePr>
          <p:nvPr>
            <p:custDataLst>
              <p:tags r:id="rId1"/>
            </p:custDataLst>
          </p:nvPr>
        </p:nvGraphicFramePr>
        <p:xfrm>
          <a:off x="2033270" y="1636395"/>
          <a:ext cx="8355965" cy="2926080"/>
        </p:xfrm>
        <a:graphic>
          <a:graphicData uri="http://schemas.openxmlformats.org/drawingml/2006/table">
            <a:tbl>
              <a:tblPr/>
              <a:tblGrid>
                <a:gridCol w="2682875"/>
                <a:gridCol w="2683510"/>
                <a:gridCol w="2989580"/>
              </a:tblGrid>
              <a:tr h="812800">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项目</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智能监测条件</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膨胀囊锚杆</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r>
              <a:tr h="1137285">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杆体荷载</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通体荷载相同</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具备条件</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5995">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预应力</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需要施加预应力</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具备条件</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 name="矩形 13"/>
          <p:cNvSpPr/>
          <p:nvPr>
            <p:custDataLst>
              <p:tags r:id="rId2"/>
            </p:custDataLst>
          </p:nvPr>
        </p:nvSpPr>
        <p:spPr>
          <a:xfrm>
            <a:off x="4819734" y="1131071"/>
            <a:ext cx="1895071" cy="276999"/>
          </a:xfrm>
          <a:prstGeom prst="rect">
            <a:avLst/>
          </a:prstGeom>
        </p:spPr>
        <p:txBody>
          <a:bodyPr wrap="none">
            <a:spAutoFit/>
          </a:bodyPr>
          <a:lstStyle/>
          <a:p>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表</a:t>
            </a:r>
            <a:r>
              <a:rPr lang="en-US" altLang="zh-CN" sz="1200" b="1" dirty="0">
                <a:solidFill>
                  <a:schemeClr val="accent1">
                    <a:lumMod val="50000"/>
                  </a:schemeClr>
                </a:solidFill>
                <a:latin typeface="微软雅黑" panose="020B0503020204020204" pitchFamily="34" charset="-122"/>
                <a:ea typeface="微软雅黑" panose="020B0503020204020204" pitchFamily="34" charset="-122"/>
                <a:sym typeface="+mn-ea"/>
              </a:rPr>
              <a:t>2.1  </a:t>
            </a:r>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锚杆智能监测条件</a:t>
            </a:r>
            <a:endPar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endParaRPr>
          </a:p>
        </p:txBody>
      </p:sp>
      <p:sp>
        <p:nvSpPr>
          <p:cNvPr id="18" name="标题 1"/>
          <p:cNvSpPr txBox="1"/>
          <p:nvPr>
            <p:custDataLst>
              <p:tags r:id="rId3"/>
            </p:custDataLst>
          </p:nvPr>
        </p:nvSpPr>
        <p:spPr>
          <a:xfrm>
            <a:off x="1736303" y="4678147"/>
            <a:ext cx="743021" cy="743021"/>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9" name="文本框 18"/>
          <p:cNvSpPr txBox="1"/>
          <p:nvPr>
            <p:custDataLst>
              <p:tags r:id="rId4"/>
            </p:custDataLst>
          </p:nvPr>
        </p:nvSpPr>
        <p:spPr>
          <a:xfrm>
            <a:off x="2033270" y="4893945"/>
            <a:ext cx="8790305" cy="1420495"/>
          </a:xfrm>
          <a:prstGeom prst="rect">
            <a:avLst/>
          </a:prstGeom>
          <a:noFill/>
        </p:spPr>
        <p:txBody>
          <a:bodyPr wrap="square">
            <a:spAutoFit/>
          </a:bodyPr>
          <a:lstStyle/>
          <a:p>
            <a:pPr marL="285750" indent="-285750">
              <a:lnSpc>
                <a:spcPct val="180000"/>
              </a:lnSpc>
              <a:buFont typeface="Wingdings" panose="05000000000000000000" pitchFamily="2" charset="2"/>
              <a:buChar char="u"/>
            </a:pPr>
            <a:r>
              <a:rPr lang="en-US" altLang="zh-CN" sz="1600" dirty="0">
                <a:latin typeface="微软雅黑" panose="020B0503020204020204" pitchFamily="34" charset="-122"/>
                <a:ea typeface="微软雅黑" panose="020B0503020204020204" pitchFamily="34" charset="-122"/>
              </a:rPr>
              <a:t>PE</a:t>
            </a:r>
            <a:r>
              <a:rPr lang="zh-CN" altLang="en-US" sz="1600" dirty="0">
                <a:latin typeface="微软雅黑" panose="020B0503020204020204" pitchFamily="34" charset="-122"/>
                <a:ea typeface="微软雅黑" panose="020B0503020204020204" pitchFamily="34" charset="-122"/>
              </a:rPr>
              <a:t>波纹套管将杆体与注浆体隔离，杆顶荷载可以直接传递到底部承载体，杆顶至杆底承载体之间全长受力相同，且可以施加预应力。</a:t>
            </a:r>
            <a:endParaRPr lang="en-US" altLang="zh-CN" sz="1600" dirty="0">
              <a:latin typeface="微软雅黑" panose="020B0503020204020204" pitchFamily="34" charset="-122"/>
              <a:ea typeface="微软雅黑" panose="020B0503020204020204" pitchFamily="34" charset="-122"/>
            </a:endParaRPr>
          </a:p>
          <a:p>
            <a:pPr marL="285750" indent="-285750">
              <a:lnSpc>
                <a:spcPct val="180000"/>
              </a:lnSpc>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膨胀囊锚杆具备智能监测条件。</a:t>
            </a:r>
            <a:endParaRPr lang="zh-CN" altLang="en-US" sz="1600" dirty="0">
              <a:latin typeface="微软雅黑" panose="020B0503020204020204" pitchFamily="34" charset="-122"/>
              <a:ea typeface="微软雅黑" panose="020B0503020204020204" pitchFamily="3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0318" y="818515"/>
            <a:ext cx="10872000" cy="25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826770" cy="1000125"/>
            <a:chOff x="0" y="1855"/>
            <a:chExt cx="5175" cy="6254"/>
          </a:xfrm>
        </p:grpSpPr>
        <p:sp>
          <p:nvSpPr>
            <p:cNvPr id="7" name="直角三角形 6"/>
            <p:cNvSpPr/>
            <p:nvPr/>
          </p:nvSpPr>
          <p:spPr>
            <a:xfrm flipV="1">
              <a:off x="0" y="1855"/>
              <a:ext cx="4600" cy="6255"/>
            </a:xfrm>
            <a:prstGeom prst="rtTriangle">
              <a:avLst/>
            </a:prstGeom>
            <a:gradFill>
              <a:gsLst>
                <a:gs pos="29000">
                  <a:srgbClr val="C00000"/>
                </a:gs>
                <a:gs pos="100000">
                  <a:srgbClr val="E20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4015" y="1855"/>
              <a:ext cx="1160" cy="789"/>
            </a:xfrm>
            <a:prstGeom prst="triangle">
              <a:avLst/>
            </a:prstGeom>
            <a:solidFill>
              <a:srgbClr val="7D1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9"/>
          <p:cNvSpPr txBox="1"/>
          <p:nvPr>
            <p:custDataLst>
              <p:tags r:id="rId1"/>
            </p:custDataLst>
          </p:nvPr>
        </p:nvSpPr>
        <p:spPr>
          <a:xfrm>
            <a:off x="629285" y="264160"/>
            <a:ext cx="6889115" cy="521970"/>
          </a:xfrm>
          <a:prstGeom prst="rect">
            <a:avLst/>
          </a:prstGeom>
          <a:noFill/>
        </p:spPr>
        <p:txBody>
          <a:bodyPr wrap="square" rtlCol="0">
            <a:spAutoFit/>
          </a:bodyPr>
          <a:lstStyle/>
          <a:p>
            <a:pPr algn="l"/>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2.2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膨胀囊锚杆智能监测控制标准</a:t>
            </a:r>
            <a:endParaRPr lang="zh-CN" altLang="en-US" sz="2800" b="1" dirty="0">
              <a:solidFill>
                <a:schemeClr val="tx1"/>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矩形 7"/>
          <p:cNvSpPr/>
          <p:nvPr>
            <p:custDataLst>
              <p:tags r:id="rId2"/>
            </p:custDataLst>
          </p:nvPr>
        </p:nvSpPr>
        <p:spPr>
          <a:xfrm>
            <a:off x="4441909" y="1456826"/>
            <a:ext cx="2537874" cy="307777"/>
          </a:xfrm>
          <a:prstGeom prst="rect">
            <a:avLst/>
          </a:prstGeom>
        </p:spPr>
        <p:txBody>
          <a:bodyPr wrap="none">
            <a:spAutoFit/>
          </a:bodyPr>
          <a:lstStyle/>
          <a:p>
            <a:r>
              <a:rPr lang="zh-CN" altLang="en-US" sz="1400" b="1" dirty="0">
                <a:solidFill>
                  <a:schemeClr val="accent1">
                    <a:lumMod val="50000"/>
                  </a:schemeClr>
                </a:solidFill>
                <a:latin typeface="微软雅黑" panose="020B0503020204020204" pitchFamily="34" charset="-122"/>
                <a:ea typeface="微软雅黑" panose="020B0503020204020204" pitchFamily="34" charset="-122"/>
                <a:sym typeface="+mn-ea"/>
              </a:rPr>
              <a:t>表</a:t>
            </a:r>
            <a:r>
              <a:rPr lang="en-US" altLang="zh-CN" sz="1400" b="1" dirty="0">
                <a:solidFill>
                  <a:schemeClr val="accent1">
                    <a:lumMod val="50000"/>
                  </a:schemeClr>
                </a:solidFill>
                <a:latin typeface="微软雅黑" panose="020B0503020204020204" pitchFamily="34" charset="-122"/>
                <a:ea typeface="微软雅黑" panose="020B0503020204020204" pitchFamily="34" charset="-122"/>
                <a:sym typeface="+mn-ea"/>
              </a:rPr>
              <a:t>2.2  </a:t>
            </a:r>
            <a:r>
              <a:rPr lang="zh-CN" altLang="en-US" sz="1400" b="1" dirty="0">
                <a:solidFill>
                  <a:schemeClr val="accent1">
                    <a:lumMod val="50000"/>
                  </a:schemeClr>
                </a:solidFill>
                <a:latin typeface="微软雅黑" panose="020B0503020204020204" pitchFamily="34" charset="-122"/>
                <a:ea typeface="微软雅黑" panose="020B0503020204020204" pitchFamily="34" charset="-122"/>
                <a:sym typeface="+mn-ea"/>
              </a:rPr>
              <a:t>智能监测数据控制标准</a:t>
            </a:r>
            <a:endParaRPr lang="zh-CN" altLang="en-US" sz="1400" b="1" dirty="0">
              <a:solidFill>
                <a:schemeClr val="accent1">
                  <a:lumMod val="50000"/>
                </a:schemeClr>
              </a:solidFill>
              <a:latin typeface="微软雅黑" panose="020B0503020204020204" pitchFamily="34" charset="-122"/>
              <a:ea typeface="微软雅黑" panose="020B0503020204020204" pitchFamily="34" charset="-122"/>
              <a:sym typeface="+mn-ea"/>
            </a:endParaRPr>
          </a:p>
        </p:txBody>
      </p:sp>
      <p:graphicFrame>
        <p:nvGraphicFramePr>
          <p:cNvPr id="11" name="表格 10"/>
          <p:cNvGraphicFramePr>
            <a:graphicFrameLocks noGrp="1"/>
          </p:cNvGraphicFramePr>
          <p:nvPr>
            <p:custDataLst>
              <p:tags r:id="rId3"/>
            </p:custDataLst>
          </p:nvPr>
        </p:nvGraphicFramePr>
        <p:xfrm>
          <a:off x="1075690" y="2040255"/>
          <a:ext cx="10041890" cy="4109085"/>
        </p:xfrm>
        <a:graphic>
          <a:graphicData uri="http://schemas.openxmlformats.org/drawingml/2006/table">
            <a:tbl>
              <a:tblPr/>
              <a:tblGrid>
                <a:gridCol w="2368550"/>
                <a:gridCol w="2368550"/>
                <a:gridCol w="2639695"/>
                <a:gridCol w="2665095"/>
              </a:tblGrid>
              <a:tr h="756920">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监测项目</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初始值</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报警值</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监测频率</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r>
              <a:tr h="838200">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锚杆内力</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a:t>
                      </a:r>
                      <a:r>
                        <a:rPr lang="en-US" altLang="zh-CN" sz="1400" b="0" kern="100" dirty="0" err="1">
                          <a:solidFill>
                            <a:schemeClr val="tx1"/>
                          </a:solidFill>
                          <a:latin typeface="微软雅黑" panose="020B0503020204020204" pitchFamily="34" charset="-122"/>
                          <a:ea typeface="微软雅黑" panose="020B0503020204020204" pitchFamily="34" charset="-122"/>
                          <a:cs typeface="Times New Roman" panose="02020603050405020304"/>
                        </a:rPr>
                        <a:t>kN</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预应力锁定值</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70~80%</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锁定值</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施工期间：</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1</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次</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/2min</a:t>
                      </a:r>
                      <a:endPar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 运行期间：</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1</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次</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/20min</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8200">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锚头位移</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(mm)</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0mm</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    累计值：</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20mm</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a:t>
                      </a:r>
                      <a:endPar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    变形速率</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2mm/d</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施工期间：</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1</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次</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/2min</a:t>
                      </a:r>
                      <a:endPar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 运行期间：</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1</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次</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/20min</a:t>
                      </a:r>
                      <a:endPar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indent="0" algn="ctr">
                        <a:lnSpc>
                          <a:spcPct val="100000"/>
                        </a:lnSpc>
                        <a:spcAft>
                          <a:spcPts val="0"/>
                        </a:spcAft>
                      </a:pP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8200">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杆体倾斜变形</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0°</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±5°</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施工期间：</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1</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次</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/2min</a:t>
                      </a:r>
                      <a:endPar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 运行期间：</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1</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次</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/20min</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8200">
                <a:tc>
                  <a:txBody>
                    <a:bodyPr/>
                    <a:p>
                      <a:pPr indent="0" algn="ctr">
                        <a:lnSpc>
                          <a:spcPct val="100000"/>
                        </a:lnSpc>
                        <a:spcAft>
                          <a:spcPts val="0"/>
                        </a:spcAft>
                        <a:buNone/>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深层水压载荷</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KPa</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a:t>
                      </a:r>
                      <a:endPar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indent="0" algn="ctr">
                        <a:lnSpc>
                          <a:spcPct val="100000"/>
                        </a:lnSpc>
                        <a:spcAft>
                          <a:spcPts val="0"/>
                        </a:spcAft>
                        <a:buNone/>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初始锁定值</a:t>
                      </a:r>
                      <a:endPar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indent="0" algn="ctr">
                        <a:lnSpc>
                          <a:spcPct val="100000"/>
                        </a:lnSpc>
                        <a:spcAft>
                          <a:spcPts val="0"/>
                        </a:spcAft>
                        <a:buNone/>
                      </a:pPr>
                      <a:r>
                        <a:rPr lang="en-US" altLang="zh-CN" sz="1400" kern="100" dirty="0">
                          <a:latin typeface="微软雅黑" panose="020B0503020204020204" pitchFamily="34" charset="-122"/>
                          <a:ea typeface="微软雅黑" panose="020B0503020204020204" pitchFamily="34" charset="-122"/>
                          <a:cs typeface="Times New Roman" panose="02020603050405020304"/>
                          <a:sym typeface="+mn-ea"/>
                        </a:rPr>
                        <a:t>50~80%</a:t>
                      </a:r>
                      <a:r>
                        <a:rPr lang="zh-CN" altLang="en-US" sz="1400" kern="100" dirty="0">
                          <a:latin typeface="微软雅黑" panose="020B0503020204020204" pitchFamily="34" charset="-122"/>
                          <a:ea typeface="微软雅黑" panose="020B0503020204020204" pitchFamily="34" charset="-122"/>
                          <a:cs typeface="Times New Roman" panose="02020603050405020304"/>
                          <a:sym typeface="+mn-ea"/>
                        </a:rPr>
                        <a:t>锁定值</a:t>
                      </a:r>
                      <a:endPar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indent="0" algn="ctr">
                        <a:lnSpc>
                          <a:spcPct val="100000"/>
                        </a:lnSpc>
                        <a:spcAft>
                          <a:spcPts val="0"/>
                        </a:spcAft>
                      </a:pPr>
                      <a:r>
                        <a:rPr lang="zh-CN" altLang="en-US" sz="1400" kern="100" dirty="0">
                          <a:latin typeface="微软雅黑" panose="020B0503020204020204" pitchFamily="34" charset="-122"/>
                          <a:ea typeface="微软雅黑" panose="020B0503020204020204" pitchFamily="34" charset="-122"/>
                          <a:cs typeface="Times New Roman" panose="02020603050405020304"/>
                          <a:sym typeface="+mn-ea"/>
                        </a:rPr>
                        <a:t>施工期间：</a:t>
                      </a:r>
                      <a:r>
                        <a:rPr lang="en-US" altLang="zh-CN" sz="1400" kern="100" dirty="0">
                          <a:latin typeface="微软雅黑" panose="020B0503020204020204" pitchFamily="34" charset="-122"/>
                          <a:ea typeface="微软雅黑" panose="020B0503020204020204" pitchFamily="34" charset="-122"/>
                          <a:cs typeface="Times New Roman" panose="02020603050405020304"/>
                          <a:sym typeface="+mn-ea"/>
                        </a:rPr>
                        <a:t>1</a:t>
                      </a:r>
                      <a:r>
                        <a:rPr lang="zh-CN" altLang="en-US" sz="1400" kern="100" dirty="0">
                          <a:latin typeface="微软雅黑" panose="020B0503020204020204" pitchFamily="34" charset="-122"/>
                          <a:ea typeface="微软雅黑" panose="020B0503020204020204" pitchFamily="34" charset="-122"/>
                          <a:cs typeface="Times New Roman" panose="02020603050405020304"/>
                          <a:sym typeface="+mn-ea"/>
                        </a:rPr>
                        <a:t>次</a:t>
                      </a:r>
                      <a:r>
                        <a:rPr lang="en-US" altLang="zh-CN" sz="1400" kern="100" dirty="0">
                          <a:latin typeface="微软雅黑" panose="020B0503020204020204" pitchFamily="34" charset="-122"/>
                          <a:ea typeface="微软雅黑" panose="020B0503020204020204" pitchFamily="34" charset="-122"/>
                          <a:cs typeface="Times New Roman" panose="02020603050405020304"/>
                          <a:sym typeface="+mn-ea"/>
                        </a:rPr>
                        <a:t>/2min</a:t>
                      </a:r>
                      <a:endPar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indent="0" algn="ctr">
                        <a:lnSpc>
                          <a:spcPct val="100000"/>
                        </a:lnSpc>
                        <a:spcAft>
                          <a:spcPts val="0"/>
                        </a:spcAft>
                      </a:pPr>
                      <a:r>
                        <a:rPr lang="zh-CN" altLang="en-US" sz="1400" kern="100" dirty="0">
                          <a:latin typeface="微软雅黑" panose="020B0503020204020204" pitchFamily="34" charset="-122"/>
                          <a:ea typeface="微软雅黑" panose="020B0503020204020204" pitchFamily="34" charset="-122"/>
                          <a:cs typeface="Times New Roman" panose="02020603050405020304"/>
                          <a:sym typeface="+mn-ea"/>
                        </a:rPr>
                        <a:t> 运行期间：</a:t>
                      </a:r>
                      <a:r>
                        <a:rPr lang="en-US" altLang="zh-CN" sz="1400" kern="100" dirty="0">
                          <a:latin typeface="微软雅黑" panose="020B0503020204020204" pitchFamily="34" charset="-122"/>
                          <a:ea typeface="微软雅黑" panose="020B0503020204020204" pitchFamily="34" charset="-122"/>
                          <a:cs typeface="Times New Roman" panose="02020603050405020304"/>
                          <a:sym typeface="+mn-ea"/>
                        </a:rPr>
                        <a:t>1</a:t>
                      </a:r>
                      <a:r>
                        <a:rPr lang="zh-CN" altLang="en-US" sz="1400" kern="100" dirty="0">
                          <a:latin typeface="微软雅黑" panose="020B0503020204020204" pitchFamily="34" charset="-122"/>
                          <a:ea typeface="微软雅黑" panose="020B0503020204020204" pitchFamily="34" charset="-122"/>
                          <a:cs typeface="Times New Roman" panose="02020603050405020304"/>
                          <a:sym typeface="+mn-ea"/>
                        </a:rPr>
                        <a:t>次</a:t>
                      </a:r>
                      <a:r>
                        <a:rPr lang="en-US" altLang="zh-CN" sz="1400" kern="100" dirty="0">
                          <a:latin typeface="微软雅黑" panose="020B0503020204020204" pitchFamily="34" charset="-122"/>
                          <a:ea typeface="微软雅黑" panose="020B0503020204020204" pitchFamily="34" charset="-122"/>
                          <a:cs typeface="Times New Roman" panose="02020603050405020304"/>
                          <a:sym typeface="+mn-ea"/>
                        </a:rPr>
                        <a:t>/20min</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indent="0" algn="ctr">
                        <a:lnSpc>
                          <a:spcPct val="100000"/>
                        </a:lnSpc>
                        <a:spcAft>
                          <a:spcPts val="0"/>
                        </a:spcAft>
                        <a:buNone/>
                      </a:pPr>
                      <a:endPar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87777" y="2002906"/>
            <a:ext cx="7615066" cy="3473853"/>
          </a:xfrm>
          <a:prstGeom prst="rect">
            <a:avLst/>
          </a:prstGeom>
          <a:solidFill>
            <a:srgbClr val="BD1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546383" y="2419100"/>
            <a:ext cx="3897854" cy="922020"/>
          </a:xfrm>
          <a:prstGeom prst="rect">
            <a:avLst/>
          </a:prstGeom>
          <a:noFill/>
        </p:spPr>
        <p:txBody>
          <a:bodyPr wrap="square" rtlCol="0">
            <a:spAutoFit/>
          </a:bodyPr>
          <a:lstStyle/>
          <a:p>
            <a:r>
              <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rPr>
              <a:t>PART.03</a:t>
            </a:r>
            <a:endPar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endParaRPr>
          </a:p>
        </p:txBody>
      </p:sp>
      <p:sp>
        <p:nvSpPr>
          <p:cNvPr id="5" name="文本框 4"/>
          <p:cNvSpPr txBox="1"/>
          <p:nvPr/>
        </p:nvSpPr>
        <p:spPr>
          <a:xfrm>
            <a:off x="5338445" y="3237230"/>
            <a:ext cx="5964555" cy="2122805"/>
          </a:xfrm>
          <a:prstGeom prst="rect">
            <a:avLst/>
          </a:prstGeom>
          <a:noFill/>
        </p:spPr>
        <p:txBody>
          <a:bodyPr wrap="square" rtlCol="0">
            <a:spAutoFit/>
          </a:bodyPr>
          <a:lstStyle/>
          <a:p>
            <a:pPr>
              <a:lnSpc>
                <a:spcPct val="150000"/>
              </a:lnSpc>
            </a:pPr>
            <a:r>
              <a:rPr lang="zh-CN" altLang="en-US" sz="4400" b="1" dirty="0">
                <a:solidFill>
                  <a:schemeClr val="bg1"/>
                </a:solidFill>
                <a:latin typeface="微软雅黑" panose="020B0503020204020204" pitchFamily="34" charset="-122"/>
                <a:ea typeface="微软雅黑" panose="020B0503020204020204" pitchFamily="34" charset="-122"/>
                <a:sym typeface="+mn-ea"/>
              </a:rPr>
              <a:t>膨胀囊锚杆智能环</a:t>
            </a:r>
            <a:endParaRPr lang="en-US" altLang="zh-CN" sz="44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4400" b="1" dirty="0">
                <a:solidFill>
                  <a:schemeClr val="bg1"/>
                </a:solidFill>
                <a:latin typeface="微软雅黑" panose="020B0503020204020204" pitchFamily="34" charset="-122"/>
                <a:ea typeface="微软雅黑" panose="020B0503020204020204" pitchFamily="34" charset="-122"/>
                <a:sym typeface="+mn-ea"/>
              </a:rPr>
              <a:t>参数及安装方法</a:t>
            </a:r>
            <a:endParaRPr kumimoji="1" lang="zh-CN" altLang="en-US" sz="4400" b="1" dirty="0">
              <a:solidFill>
                <a:schemeClr val="bg1"/>
              </a:solidFill>
              <a:latin typeface="微软雅黑" panose="020B0503020204020204" pitchFamily="34" charset="-122"/>
              <a:ea typeface="微软雅黑" panose="020B0503020204020204" pitchFamily="34" charset="-122"/>
              <a:cs typeface="阿里巴巴普惠体 B" panose="00020600040101010101" pitchFamily="18" charset="-122"/>
              <a:sym typeface="+mn-ea"/>
            </a:endParaRPr>
          </a:p>
        </p:txBody>
      </p:sp>
      <p:sp>
        <p:nvSpPr>
          <p:cNvPr id="32" name="任意多边形 31"/>
          <p:cNvSpPr/>
          <p:nvPr>
            <p:custDataLst>
              <p:tags r:id="rId1"/>
            </p:custDataLst>
          </p:nvPr>
        </p:nvSpPr>
        <p:spPr>
          <a:xfrm>
            <a:off x="1252220" y="1764030"/>
            <a:ext cx="4013835" cy="3951605"/>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0318" y="818515"/>
            <a:ext cx="10872000" cy="25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826770" cy="1000125"/>
            <a:chOff x="0" y="1855"/>
            <a:chExt cx="5175" cy="6254"/>
          </a:xfrm>
        </p:grpSpPr>
        <p:sp>
          <p:nvSpPr>
            <p:cNvPr id="7" name="直角三角形 6"/>
            <p:cNvSpPr/>
            <p:nvPr/>
          </p:nvSpPr>
          <p:spPr>
            <a:xfrm flipV="1">
              <a:off x="0" y="1855"/>
              <a:ext cx="4600" cy="6255"/>
            </a:xfrm>
            <a:prstGeom prst="rtTriangle">
              <a:avLst/>
            </a:prstGeom>
            <a:gradFill>
              <a:gsLst>
                <a:gs pos="29000">
                  <a:srgbClr val="C00000"/>
                </a:gs>
                <a:gs pos="100000">
                  <a:srgbClr val="E20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4015" y="1855"/>
              <a:ext cx="1160" cy="789"/>
            </a:xfrm>
            <a:prstGeom prst="triangle">
              <a:avLst/>
            </a:prstGeom>
            <a:solidFill>
              <a:srgbClr val="7D1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文本框 94"/>
          <p:cNvSpPr txBox="1"/>
          <p:nvPr/>
        </p:nvSpPr>
        <p:spPr>
          <a:xfrm>
            <a:off x="629285" y="264160"/>
            <a:ext cx="6765925" cy="52197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膨胀囊锚杆智能环参数及安装方法</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1" name="Picture 2"/>
          <p:cNvPicPr>
            <a:picLocks noChangeAspect="1" noChangeArrowheads="1"/>
          </p:cNvPicPr>
          <p:nvPr>
            <p:custDataLst>
              <p:tags r:id="rId1"/>
            </p:custDataLst>
          </p:nvPr>
        </p:nvPicPr>
        <p:blipFill>
          <a:blip r:embed="rId2">
            <a:clrChange>
              <a:clrFrom>
                <a:srgbClr val="FFFFFF">
                  <a:alpha val="100000"/>
                </a:srgbClr>
              </a:clrFrom>
              <a:clrTo>
                <a:srgbClr val="FFFFFF">
                  <a:alpha val="100000"/>
                  <a:alpha val="0"/>
                </a:srgbClr>
              </a:clrTo>
            </a:clrChange>
          </a:blip>
          <a:srcRect/>
          <a:stretch>
            <a:fillRect/>
          </a:stretch>
        </p:blipFill>
        <p:spPr bwMode="auto">
          <a:xfrm>
            <a:off x="2153285" y="1483995"/>
            <a:ext cx="3500755" cy="2356485"/>
          </a:xfrm>
          <a:prstGeom prst="rect">
            <a:avLst/>
          </a:prstGeom>
          <a:noFill/>
          <a:ln w="9525">
            <a:noFill/>
            <a:miter lim="800000"/>
            <a:headEnd/>
            <a:tailEnd/>
          </a:ln>
          <a:effectLst/>
        </p:spPr>
      </p:pic>
      <p:pic>
        <p:nvPicPr>
          <p:cNvPr id="12" name="Picture 3"/>
          <p:cNvPicPr>
            <a:picLocks noChangeAspect="1" noChangeArrowheads="1"/>
          </p:cNvPicPr>
          <p:nvPr>
            <p:custDataLst>
              <p:tags r:id="rId3"/>
            </p:custDataLst>
          </p:nvPr>
        </p:nvPicPr>
        <p:blipFill>
          <a:blip r:embed="rId4">
            <a:clrChange>
              <a:clrFrom>
                <a:srgbClr val="FFFFFF">
                  <a:alpha val="100000"/>
                </a:srgbClr>
              </a:clrFrom>
              <a:clrTo>
                <a:srgbClr val="FFFFFF">
                  <a:alpha val="100000"/>
                  <a:alpha val="0"/>
                </a:srgbClr>
              </a:clrTo>
            </a:clrChange>
          </a:blip>
          <a:srcRect/>
          <a:stretch>
            <a:fillRect/>
          </a:stretch>
        </p:blipFill>
        <p:spPr bwMode="auto">
          <a:xfrm>
            <a:off x="7029450" y="1518285"/>
            <a:ext cx="2915285" cy="2385695"/>
          </a:xfrm>
          <a:prstGeom prst="rect">
            <a:avLst/>
          </a:prstGeom>
          <a:noFill/>
          <a:ln w="9525">
            <a:noFill/>
            <a:miter lim="800000"/>
            <a:headEnd/>
            <a:tailEnd/>
          </a:ln>
          <a:effectLst/>
        </p:spPr>
      </p:pic>
      <p:pic>
        <p:nvPicPr>
          <p:cNvPr id="14" name="Picture 5"/>
          <p:cNvPicPr>
            <a:picLocks noChangeAspect="1" noChangeArrowheads="1"/>
          </p:cNvPicPr>
          <p:nvPr>
            <p:custDataLst>
              <p:tags r:id="rId5"/>
            </p:custDataLst>
          </p:nvPr>
        </p:nvPicPr>
        <p:blipFill>
          <a:blip r:embed="rId6">
            <a:clrChange>
              <a:clrFrom>
                <a:srgbClr val="FFFFFF">
                  <a:alpha val="100000"/>
                </a:srgbClr>
              </a:clrFrom>
              <a:clrTo>
                <a:srgbClr val="FFFFFF">
                  <a:alpha val="100000"/>
                  <a:alpha val="0"/>
                </a:srgbClr>
              </a:clrTo>
            </a:clrChange>
          </a:blip>
          <a:srcRect/>
          <a:stretch>
            <a:fillRect/>
          </a:stretch>
        </p:blipFill>
        <p:spPr bwMode="auto">
          <a:xfrm>
            <a:off x="2219960" y="4639310"/>
            <a:ext cx="3434715" cy="1922780"/>
          </a:xfrm>
          <a:prstGeom prst="rect">
            <a:avLst/>
          </a:prstGeom>
          <a:noFill/>
          <a:ln w="9525">
            <a:noFill/>
            <a:miter lim="800000"/>
            <a:headEnd/>
            <a:tailEnd/>
          </a:ln>
          <a:effectLst/>
        </p:spPr>
      </p:pic>
      <p:pic>
        <p:nvPicPr>
          <p:cNvPr id="16" name="Picture 6"/>
          <p:cNvPicPr>
            <a:picLocks noChangeAspect="1" noChangeArrowheads="1"/>
          </p:cNvPicPr>
          <p:nvPr>
            <p:custDataLst>
              <p:tags r:id="rId7"/>
            </p:custDataLst>
          </p:nvPr>
        </p:nvPicPr>
        <p:blipFill>
          <a:blip r:embed="rId8">
            <a:clrChange>
              <a:clrFrom>
                <a:srgbClr val="FFFFFF">
                  <a:alpha val="100000"/>
                </a:srgbClr>
              </a:clrFrom>
              <a:clrTo>
                <a:srgbClr val="FFFFFF">
                  <a:alpha val="100000"/>
                  <a:alpha val="0"/>
                </a:srgbClr>
              </a:clrTo>
            </a:clrChange>
          </a:blip>
          <a:srcRect/>
          <a:stretch>
            <a:fillRect/>
          </a:stretch>
        </p:blipFill>
        <p:spPr bwMode="auto">
          <a:xfrm>
            <a:off x="7253605" y="4493260"/>
            <a:ext cx="2992120" cy="2016125"/>
          </a:xfrm>
          <a:prstGeom prst="rect">
            <a:avLst/>
          </a:prstGeom>
          <a:noFill/>
          <a:ln w="9525">
            <a:noFill/>
            <a:miter lim="800000"/>
            <a:headEnd/>
            <a:tailEnd/>
          </a:ln>
          <a:effectLst/>
        </p:spPr>
      </p:pic>
      <p:sp>
        <p:nvSpPr>
          <p:cNvPr id="17" name="文本框 2"/>
          <p:cNvSpPr txBox="1"/>
          <p:nvPr>
            <p:custDataLst>
              <p:tags r:id="rId9"/>
            </p:custDataLst>
          </p:nvPr>
        </p:nvSpPr>
        <p:spPr>
          <a:xfrm>
            <a:off x="2419505" y="1042455"/>
            <a:ext cx="1895071" cy="276999"/>
          </a:xfrm>
          <a:prstGeom prst="rect">
            <a:avLst/>
          </a:prstGeom>
        </p:spPr>
        <p:txBody>
          <a:bodyPr wrap="none">
            <a:spAutoFit/>
          </a:bodyPr>
          <a:lstStyle>
            <a:defPPr>
              <a:defRPr lang="zh-CN"/>
            </a:defPPr>
            <a:lvl1pPr>
              <a:defRPr sz="1400" b="1">
                <a:solidFill>
                  <a:schemeClr val="accent1">
                    <a:lumMod val="50000"/>
                  </a:schemeClr>
                </a:solidFill>
                <a:latin typeface="微软雅黑" panose="020B0503020204020204" pitchFamily="34" charset="-122"/>
                <a:ea typeface="微软雅黑" panose="020B0503020204020204" pitchFamily="34" charset="-122"/>
              </a:defRPr>
            </a:lvl1pPr>
          </a:lstStyle>
          <a:p>
            <a:r>
              <a:rPr lang="zh-CN" altLang="en-US" sz="1200" dirty="0">
                <a:sym typeface="+mn-ea"/>
              </a:rPr>
              <a:t>图</a:t>
            </a:r>
            <a:r>
              <a:rPr lang="en-US" altLang="zh-CN" sz="1200" dirty="0">
                <a:sym typeface="+mn-ea"/>
              </a:rPr>
              <a:t>3.1  </a:t>
            </a:r>
            <a:r>
              <a:rPr lang="zh-CN" altLang="en-US" sz="1200" dirty="0">
                <a:sym typeface="+mn-ea"/>
              </a:rPr>
              <a:t>智能环安装示意图</a:t>
            </a:r>
            <a:endParaRPr lang="zh-CN" altLang="en-US" sz="1200" dirty="0">
              <a:sym typeface="+mn-ea"/>
            </a:endParaRPr>
          </a:p>
        </p:txBody>
      </p:sp>
      <p:sp>
        <p:nvSpPr>
          <p:cNvPr id="18" name="文本框 2"/>
          <p:cNvSpPr txBox="1"/>
          <p:nvPr>
            <p:custDataLst>
              <p:tags r:id="rId10"/>
            </p:custDataLst>
          </p:nvPr>
        </p:nvSpPr>
        <p:spPr>
          <a:xfrm>
            <a:off x="7606990" y="1042603"/>
            <a:ext cx="1895071" cy="276999"/>
          </a:xfrm>
          <a:prstGeom prst="rect">
            <a:avLst/>
          </a:prstGeom>
        </p:spPr>
        <p:txBody>
          <a:bodyPr wrap="none">
            <a:spAutoFit/>
          </a:bodyPr>
          <a:lstStyle>
            <a:defPPr>
              <a:defRPr lang="zh-CN"/>
            </a:defPPr>
            <a:lvl1pPr>
              <a:defRPr sz="1400" b="1">
                <a:solidFill>
                  <a:schemeClr val="accent1">
                    <a:lumMod val="50000"/>
                  </a:schemeClr>
                </a:solidFill>
                <a:latin typeface="微软雅黑" panose="020B0503020204020204" pitchFamily="34" charset="-122"/>
                <a:ea typeface="微软雅黑" panose="020B0503020204020204" pitchFamily="34" charset="-122"/>
              </a:defRPr>
            </a:lvl1pPr>
          </a:lstStyle>
          <a:p>
            <a:r>
              <a:rPr lang="zh-CN" altLang="en-US" sz="1200" dirty="0">
                <a:sym typeface="+mn-ea"/>
              </a:rPr>
              <a:t>图</a:t>
            </a:r>
            <a:r>
              <a:rPr lang="en-US" altLang="zh-CN" sz="1200" dirty="0">
                <a:sym typeface="+mn-ea"/>
              </a:rPr>
              <a:t>3.2  </a:t>
            </a:r>
            <a:r>
              <a:rPr lang="zh-CN" altLang="en-US" sz="1200" dirty="0">
                <a:sym typeface="+mn-ea"/>
              </a:rPr>
              <a:t>监测点断面布置图</a:t>
            </a:r>
            <a:endParaRPr lang="zh-CN" altLang="en-US" sz="1200" dirty="0">
              <a:sym typeface="+mn-ea"/>
            </a:endParaRPr>
          </a:p>
        </p:txBody>
      </p:sp>
      <p:sp>
        <p:nvSpPr>
          <p:cNvPr id="19" name="文本框 2"/>
          <p:cNvSpPr txBox="1"/>
          <p:nvPr>
            <p:custDataLst>
              <p:tags r:id="rId11"/>
            </p:custDataLst>
          </p:nvPr>
        </p:nvSpPr>
        <p:spPr>
          <a:xfrm>
            <a:off x="2503215" y="4050367"/>
            <a:ext cx="2048959" cy="276999"/>
          </a:xfrm>
          <a:prstGeom prst="rect">
            <a:avLst/>
          </a:prstGeom>
        </p:spPr>
        <p:txBody>
          <a:bodyPr wrap="none">
            <a:spAutoFit/>
          </a:bodyPr>
          <a:lstStyle>
            <a:defPPr>
              <a:defRPr lang="zh-CN"/>
            </a:defPPr>
            <a:lvl1pPr>
              <a:defRPr sz="1400" b="1">
                <a:solidFill>
                  <a:schemeClr val="accent1">
                    <a:lumMod val="50000"/>
                  </a:schemeClr>
                </a:solidFill>
                <a:latin typeface="微软雅黑" panose="020B0503020204020204" pitchFamily="34" charset="-122"/>
                <a:ea typeface="微软雅黑" panose="020B0503020204020204" pitchFamily="34" charset="-122"/>
              </a:defRPr>
            </a:lvl1pPr>
          </a:lstStyle>
          <a:p>
            <a:r>
              <a:rPr lang="zh-CN" altLang="en-US" sz="1200" dirty="0">
                <a:sym typeface="+mn-ea"/>
              </a:rPr>
              <a:t>图</a:t>
            </a:r>
            <a:r>
              <a:rPr lang="en-US" altLang="zh-CN" sz="1200" dirty="0">
                <a:sym typeface="+mn-ea"/>
              </a:rPr>
              <a:t>3.3  </a:t>
            </a:r>
            <a:r>
              <a:rPr lang="zh-CN" altLang="en-US" sz="1200" dirty="0">
                <a:sym typeface="+mn-ea"/>
              </a:rPr>
              <a:t>智能环防护罩示意图</a:t>
            </a:r>
            <a:endParaRPr lang="zh-CN" altLang="en-US" sz="1200" dirty="0">
              <a:sym typeface="+mn-ea"/>
            </a:endParaRPr>
          </a:p>
        </p:txBody>
      </p:sp>
      <p:sp>
        <p:nvSpPr>
          <p:cNvPr id="20" name="文本框 2"/>
          <p:cNvSpPr txBox="1"/>
          <p:nvPr>
            <p:custDataLst>
              <p:tags r:id="rId12"/>
            </p:custDataLst>
          </p:nvPr>
        </p:nvSpPr>
        <p:spPr>
          <a:xfrm>
            <a:off x="7539460" y="4060368"/>
            <a:ext cx="1895071" cy="276999"/>
          </a:xfrm>
          <a:prstGeom prst="rect">
            <a:avLst/>
          </a:prstGeom>
        </p:spPr>
        <p:txBody>
          <a:bodyPr wrap="none">
            <a:spAutoFit/>
          </a:bodyPr>
          <a:lstStyle>
            <a:defPPr>
              <a:defRPr lang="zh-CN"/>
            </a:defPPr>
            <a:lvl1pPr>
              <a:defRPr sz="1400" b="1">
                <a:solidFill>
                  <a:schemeClr val="accent1">
                    <a:lumMod val="50000"/>
                  </a:schemeClr>
                </a:solidFill>
                <a:latin typeface="微软雅黑" panose="020B0503020204020204" pitchFamily="34" charset="-122"/>
                <a:ea typeface="微软雅黑" panose="020B0503020204020204" pitchFamily="34" charset="-122"/>
              </a:defRPr>
            </a:lvl1pPr>
          </a:lstStyle>
          <a:p>
            <a:r>
              <a:rPr lang="zh-CN" altLang="en-US" sz="1200" dirty="0">
                <a:sym typeface="+mn-ea"/>
              </a:rPr>
              <a:t>图</a:t>
            </a:r>
            <a:r>
              <a:rPr lang="en-US" altLang="zh-CN" sz="1200" dirty="0">
                <a:sym typeface="+mn-ea"/>
              </a:rPr>
              <a:t>3.4  </a:t>
            </a:r>
            <a:r>
              <a:rPr lang="zh-CN" altLang="en-US" sz="1200" dirty="0">
                <a:sym typeface="+mn-ea"/>
              </a:rPr>
              <a:t>智能环标定参数表</a:t>
            </a:r>
            <a:endParaRPr lang="zh-CN" altLang="en-US" sz="1200" dirty="0">
              <a:sym typeface="+mn-ea"/>
            </a:endParaRPr>
          </a:p>
        </p:txBody>
      </p:sp>
      <p:sp>
        <p:nvSpPr>
          <p:cNvPr id="2" name="文本框 1"/>
          <p:cNvSpPr txBox="1"/>
          <p:nvPr/>
        </p:nvSpPr>
        <p:spPr>
          <a:xfrm>
            <a:off x="10777220" y="3726180"/>
            <a:ext cx="4064000" cy="368300"/>
          </a:xfrm>
          <a:prstGeom prst="rect">
            <a:avLst/>
          </a:prstGeom>
          <a:noFill/>
        </p:spPr>
        <p:txBody>
          <a:bodyPr wrap="square" rtlCol="0">
            <a:spAutoFit/>
          </a:bodyPr>
          <a:p>
            <a:endParaRPr lang="zh-CN" altLang="en-US"/>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anim calcmode="lin" valueType="num">
                                      <p:cBhvr>
                                        <p:cTn id="13" dur="500" fill="hold"/>
                                        <p:tgtEl>
                                          <p:spTgt spid="17"/>
                                        </p:tgtEl>
                                        <p:attrNameLst>
                                          <p:attrName>ppt_x</p:attrName>
                                        </p:attrNameLst>
                                      </p:cBhvr>
                                      <p:tavLst>
                                        <p:tav tm="0">
                                          <p:val>
                                            <p:strVal val="#ppt_x"/>
                                          </p:val>
                                        </p:tav>
                                        <p:tav tm="100000">
                                          <p:val>
                                            <p:strVal val="#ppt_x"/>
                                          </p:val>
                                        </p:tav>
                                      </p:tavLst>
                                    </p:anim>
                                    <p:anim calcmode="lin" valueType="num">
                                      <p:cBhvr>
                                        <p:cTn id="14" dur="5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anim calcmode="lin" valueType="num">
                                      <p:cBhvr>
                                        <p:cTn id="24" dur="500" fill="hold"/>
                                        <p:tgtEl>
                                          <p:spTgt spid="18"/>
                                        </p:tgtEl>
                                        <p:attrNameLst>
                                          <p:attrName>ppt_x</p:attrName>
                                        </p:attrNameLst>
                                      </p:cBhvr>
                                      <p:tavLst>
                                        <p:tav tm="0">
                                          <p:val>
                                            <p:strVal val="#ppt_x"/>
                                          </p:val>
                                        </p:tav>
                                        <p:tav tm="100000">
                                          <p:val>
                                            <p:strVal val="#ppt_x"/>
                                          </p:val>
                                        </p:tav>
                                      </p:tavLst>
                                    </p:anim>
                                    <p:anim calcmode="lin" valueType="num">
                                      <p:cBhvr>
                                        <p:cTn id="25" dur="5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2"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anim calcmode="lin" valueType="num">
                                      <p:cBhvr>
                                        <p:cTn id="41" dur="500" fill="hold"/>
                                        <p:tgtEl>
                                          <p:spTgt spid="16"/>
                                        </p:tgtEl>
                                        <p:attrNameLst>
                                          <p:attrName>ppt_x</p:attrName>
                                        </p:attrNameLst>
                                      </p:cBhvr>
                                      <p:tavLst>
                                        <p:tav tm="0">
                                          <p:val>
                                            <p:strVal val="#ppt_x"/>
                                          </p:val>
                                        </p:tav>
                                        <p:tav tm="100000">
                                          <p:val>
                                            <p:strVal val="#ppt_x"/>
                                          </p:val>
                                        </p:tav>
                                      </p:tavLst>
                                    </p:anim>
                                    <p:anim calcmode="lin" valueType="num">
                                      <p:cBhvr>
                                        <p:cTn id="42" dur="5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anim calcmode="lin" valueType="num">
                                      <p:cBhvr>
                                        <p:cTn id="46" dur="500" fill="hold"/>
                                        <p:tgtEl>
                                          <p:spTgt spid="20"/>
                                        </p:tgtEl>
                                        <p:attrNameLst>
                                          <p:attrName>ppt_x</p:attrName>
                                        </p:attrNameLst>
                                      </p:cBhvr>
                                      <p:tavLst>
                                        <p:tav tm="0">
                                          <p:val>
                                            <p:strVal val="#ppt_x"/>
                                          </p:val>
                                        </p:tav>
                                        <p:tav tm="100000">
                                          <p:val>
                                            <p:strVal val="#ppt_x"/>
                                          </p:val>
                                        </p:tav>
                                      </p:tavLst>
                                    </p:anim>
                                    <p:anim calcmode="lin" valueType="num">
                                      <p:cBhvr>
                                        <p:cTn id="47"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3.2 </a:t>
            </a:r>
            <a:r>
              <a:rPr lang="zh-CN" altLang="en-US" dirty="0"/>
              <a:t>膨胀囊锚杆智能环可视化体检大屏</a:t>
            </a:r>
            <a:endParaRPr lang="zh-CN" altLang="en-US" dirty="0"/>
          </a:p>
        </p:txBody>
      </p:sp>
      <p:pic>
        <p:nvPicPr>
          <p:cNvPr id="3" name="图片 2"/>
          <p:cNvPicPr>
            <a:picLocks noChangeAspect="1"/>
          </p:cNvPicPr>
          <p:nvPr/>
        </p:nvPicPr>
        <p:blipFill>
          <a:blip r:embed="rId1"/>
          <a:stretch>
            <a:fillRect/>
          </a:stretch>
        </p:blipFill>
        <p:spPr>
          <a:xfrm>
            <a:off x="1400810" y="1185545"/>
            <a:ext cx="9987915" cy="5437505"/>
          </a:xfrm>
          <a:prstGeom prst="rect">
            <a:avLst/>
          </a:prstGeom>
        </p:spPr>
      </p:pic>
    </p:spTree>
  </p:cSld>
  <p:clrMapOvr>
    <a:masterClrMapping/>
  </p:clrMapOvr>
  <p:transition spd="slow">
    <p:blinds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87777" y="2002906"/>
            <a:ext cx="7615066" cy="3473853"/>
          </a:xfrm>
          <a:prstGeom prst="rect">
            <a:avLst/>
          </a:prstGeom>
          <a:solidFill>
            <a:srgbClr val="BD1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546383" y="2419100"/>
            <a:ext cx="3897854" cy="922020"/>
          </a:xfrm>
          <a:prstGeom prst="rect">
            <a:avLst/>
          </a:prstGeom>
          <a:noFill/>
        </p:spPr>
        <p:txBody>
          <a:bodyPr wrap="square" rtlCol="0">
            <a:spAutoFit/>
          </a:bodyPr>
          <a:lstStyle/>
          <a:p>
            <a:r>
              <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rPr>
              <a:t>PART.04</a:t>
            </a:r>
            <a:endPar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endParaRPr>
          </a:p>
        </p:txBody>
      </p:sp>
      <p:sp>
        <p:nvSpPr>
          <p:cNvPr id="5" name="文本框 4"/>
          <p:cNvSpPr txBox="1"/>
          <p:nvPr/>
        </p:nvSpPr>
        <p:spPr>
          <a:xfrm>
            <a:off x="5546090" y="3199765"/>
            <a:ext cx="5454015" cy="2799715"/>
          </a:xfrm>
          <a:prstGeom prst="rect">
            <a:avLst/>
          </a:prstGeom>
          <a:noFill/>
        </p:spPr>
        <p:txBody>
          <a:bodyPr wrap="square" rtlCol="0">
            <a:spAutoFit/>
          </a:bodyPr>
          <a:lstStyle/>
          <a:p>
            <a:pPr>
              <a:lnSpc>
                <a:spcPct val="150000"/>
              </a:lnSpc>
            </a:pPr>
            <a:r>
              <a:rPr lang="zh-CN" altLang="en-US" sz="4400" b="1" dirty="0">
                <a:solidFill>
                  <a:schemeClr val="bg1"/>
                </a:solidFill>
                <a:latin typeface="微软雅黑" panose="020B0503020204020204" pitchFamily="34" charset="-122"/>
                <a:ea typeface="微软雅黑" panose="020B0503020204020204" pitchFamily="34" charset="-122"/>
                <a:sym typeface="+mn-ea"/>
              </a:rPr>
              <a:t>膨胀囊锚杆智能化</a:t>
            </a:r>
            <a:endParaRPr lang="en-US" altLang="zh-CN" sz="44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4400" b="1" dirty="0">
                <a:solidFill>
                  <a:schemeClr val="bg1"/>
                </a:solidFill>
                <a:latin typeface="微软雅黑" panose="020B0503020204020204" pitchFamily="34" charset="-122"/>
                <a:ea typeface="微软雅黑" panose="020B0503020204020204" pitchFamily="34" charset="-122"/>
                <a:sym typeface="+mn-ea"/>
              </a:rPr>
              <a:t>技术应用优势</a:t>
            </a:r>
            <a:endParaRPr lang="zh-CN" altLang="en-US" sz="4400" b="1" dirty="0">
              <a:solidFill>
                <a:schemeClr val="bg1"/>
              </a:solidFill>
              <a:latin typeface="微软雅黑" panose="020B0503020204020204" pitchFamily="34" charset="-122"/>
              <a:ea typeface="微软雅黑" panose="020B0503020204020204" pitchFamily="34" charset="-122"/>
            </a:endParaRPr>
          </a:p>
          <a:p>
            <a:endParaRPr kumimoji="1" lang="zh-CN" altLang="en-US" sz="4400" b="1" dirty="0">
              <a:solidFill>
                <a:schemeClr val="bg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32" name="任意多边形 31"/>
          <p:cNvSpPr/>
          <p:nvPr>
            <p:custDataLst>
              <p:tags r:id="rId1"/>
            </p:custDataLst>
          </p:nvPr>
        </p:nvSpPr>
        <p:spPr>
          <a:xfrm>
            <a:off x="1252220" y="1764030"/>
            <a:ext cx="4013835" cy="3951605"/>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660318" y="818515"/>
            <a:ext cx="10872000" cy="25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826770" cy="1000125"/>
            <a:chOff x="0" y="1855"/>
            <a:chExt cx="5175" cy="6254"/>
          </a:xfrm>
        </p:grpSpPr>
        <p:sp>
          <p:nvSpPr>
            <p:cNvPr id="7" name="直角三角形 6"/>
            <p:cNvSpPr/>
            <p:nvPr>
              <p:custDataLst>
                <p:tags r:id="rId2"/>
              </p:custDataLst>
            </p:nvPr>
          </p:nvSpPr>
          <p:spPr>
            <a:xfrm flipV="1">
              <a:off x="0" y="1855"/>
              <a:ext cx="4600" cy="6255"/>
            </a:xfrm>
            <a:prstGeom prst="rtTriangle">
              <a:avLst/>
            </a:prstGeom>
            <a:gradFill>
              <a:gsLst>
                <a:gs pos="29000">
                  <a:srgbClr val="C00000"/>
                </a:gs>
                <a:gs pos="100000">
                  <a:srgbClr val="E20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custDataLst>
                <p:tags r:id="rId3"/>
              </p:custDataLst>
            </p:nvPr>
          </p:nvSpPr>
          <p:spPr>
            <a:xfrm>
              <a:off x="4015" y="1855"/>
              <a:ext cx="1160" cy="789"/>
            </a:xfrm>
            <a:prstGeom prst="triangle">
              <a:avLst/>
            </a:prstGeom>
            <a:solidFill>
              <a:srgbClr val="7D1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4"/>
            </p:custDataLst>
          </p:nvPr>
        </p:nvSpPr>
        <p:spPr>
          <a:xfrm>
            <a:off x="629285" y="264160"/>
            <a:ext cx="9724390" cy="521970"/>
          </a:xfrm>
          <a:prstGeom prst="rect">
            <a:avLst/>
          </a:prstGeom>
          <a:noFill/>
        </p:spPr>
        <p:txBody>
          <a:bodyPr wrap="square" rtlCol="0">
            <a:spAutoFit/>
          </a:bodyPr>
          <a:lstStyle/>
          <a:p>
            <a:pPr>
              <a:buClrTx/>
              <a:buSzTx/>
              <a:buFontTx/>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膨胀囊锚杆智能化技术应用优势</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graphicFrame>
        <p:nvGraphicFramePr>
          <p:cNvPr id="8" name="表格 7"/>
          <p:cNvGraphicFramePr>
            <a:graphicFrameLocks noGrp="1"/>
          </p:cNvGraphicFramePr>
          <p:nvPr>
            <p:custDataLst>
              <p:tags r:id="rId5"/>
            </p:custDataLst>
          </p:nvPr>
        </p:nvGraphicFramePr>
        <p:xfrm>
          <a:off x="1014095" y="1247140"/>
          <a:ext cx="10708005" cy="5041900"/>
        </p:xfrm>
        <a:graphic>
          <a:graphicData uri="http://schemas.openxmlformats.org/drawingml/2006/table">
            <a:tbl>
              <a:tblPr/>
              <a:tblGrid>
                <a:gridCol w="1121410"/>
                <a:gridCol w="2007235"/>
                <a:gridCol w="7579360"/>
              </a:tblGrid>
              <a:tr h="504190">
                <a:tc>
                  <a:txBody>
                    <a:bodyPr/>
                    <a:lstStyle/>
                    <a:p>
                      <a:pPr indent="0" algn="ctr">
                        <a:lnSpc>
                          <a:spcPct val="100000"/>
                        </a:lnSpc>
                        <a:spcAft>
                          <a:spcPts val="0"/>
                        </a:spcAft>
                      </a:pPr>
                      <a:r>
                        <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名称</a:t>
                      </a:r>
                      <a:endPar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项目</a:t>
                      </a:r>
                      <a:endPar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优势</a:t>
                      </a:r>
                      <a:endPar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r>
              <a:tr h="504190">
                <a:tc rowSpan="6">
                  <a:txBody>
                    <a:bodyPr/>
                    <a:lstStyle/>
                    <a:p>
                      <a:pPr indent="0" algn="ctr">
                        <a:lnSpc>
                          <a:spcPct val="100000"/>
                        </a:lnSpc>
                        <a:spcAft>
                          <a:spcPts val="0"/>
                        </a:spcAft>
                      </a:pPr>
                      <a:r>
                        <a:rPr lang="zh-CN" altLang="en-US" sz="1400" b="1" kern="100" dirty="0">
                          <a:solidFill>
                            <a:schemeClr val="tx1"/>
                          </a:solidFill>
                          <a:latin typeface="微软雅黑" panose="020B0503020204020204" pitchFamily="34" charset="-122"/>
                          <a:ea typeface="微软雅黑" panose="020B0503020204020204" pitchFamily="34" charset="-122"/>
                          <a:cs typeface="Times New Roman" panose="02020603050405020304"/>
                        </a:rPr>
                        <a:t>智能环</a:t>
                      </a:r>
                      <a:endParaRPr lang="zh-CN" altLang="en-US" sz="14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结构</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  集应力传感器、距离传感器、倾斜传感器和温度传感器于一体；结构合理、操作便捷</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190">
                <a:tc vMerge="1">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性能</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  性能稳定，安装成活率</a:t>
                      </a:r>
                      <a:r>
                        <a:rPr lang="en-US" alt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100%</a:t>
                      </a:r>
                      <a:endParaRPr lang="en-US" alt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190">
                <a:tc vMerge="1">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测量精度</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  测量精度高，满足边坡体检监测要求</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190">
                <a:tc vMerge="1">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信息反馈</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  自动化实时监测、数据准确、及时、可靠，自动报警</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190">
                <a:tc vMerge="1">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可靠性</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  耐久性好、可靠性高、更有保障</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190">
                <a:tc vMerge="1">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经济效益</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  成本低廉、性价比高；减少人力物力，降低工程成本</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190">
                <a:tc rowSpan="3">
                  <a:txBody>
                    <a:bodyPr/>
                    <a:lstStyle/>
                    <a:p>
                      <a:pPr indent="0" algn="ctr">
                        <a:lnSpc>
                          <a:spcPct val="100000"/>
                        </a:lnSpc>
                        <a:spcAft>
                          <a:spcPts val="0"/>
                        </a:spcAft>
                      </a:pPr>
                      <a:r>
                        <a:rPr lang="zh-CN" altLang="en-US" sz="1400" b="1" kern="100" dirty="0">
                          <a:solidFill>
                            <a:schemeClr val="tx1"/>
                          </a:solidFill>
                          <a:latin typeface="微软雅黑" panose="020B0503020204020204" pitchFamily="34" charset="-122"/>
                          <a:ea typeface="微软雅黑" panose="020B0503020204020204" pitchFamily="34" charset="-122"/>
                          <a:cs typeface="Times New Roman" panose="02020603050405020304"/>
                        </a:rPr>
                        <a:t>膨胀囊</a:t>
                      </a:r>
                      <a:endParaRPr lang="en-US" altLang="zh-CN" sz="14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indent="0" algn="ctr">
                        <a:lnSpc>
                          <a:spcPct val="100000"/>
                        </a:lnSpc>
                        <a:spcAft>
                          <a:spcPts val="0"/>
                        </a:spcAft>
                      </a:pPr>
                      <a:r>
                        <a:rPr lang="zh-CN" altLang="en-US" sz="1400" b="1" kern="100" dirty="0">
                          <a:solidFill>
                            <a:schemeClr val="tx1"/>
                          </a:solidFill>
                          <a:latin typeface="微软雅黑" panose="020B0503020204020204" pitchFamily="34" charset="-122"/>
                          <a:ea typeface="微软雅黑" panose="020B0503020204020204" pitchFamily="34" charset="-122"/>
                          <a:cs typeface="Times New Roman" panose="02020603050405020304"/>
                        </a:rPr>
                        <a:t>锚杆</a:t>
                      </a:r>
                      <a:endParaRPr lang="zh-CN" sz="14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抗拔力</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  单锚抗拔力能满足设计要求</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190">
                <a:tc vMerge="1">
                  <a:tcPr/>
                </a:tc>
                <a:tc>
                  <a:txBody>
                    <a:bodyPr/>
                    <a:lstStyle/>
                    <a:p>
                      <a:pPr indent="0" algn="ctr">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稳定性、可靠性</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  锚杆稳定性高、比常规锚杆更有安全保障</a:t>
                      </a:r>
                      <a:endPar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190">
                <a:tc vMerge="1">
                  <a:tcPr/>
                </a:tc>
                <a:tc>
                  <a:txBody>
                    <a:bodyPr/>
                    <a:lstStyle/>
                    <a:p>
                      <a:pPr indent="0" algn="ctr">
                        <a:lnSpc>
                          <a:spcPct val="100000"/>
                        </a:lnSpc>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经济效益</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  减少工作量、降低工程总造价</a:t>
                      </a:r>
                      <a:r>
                        <a:rPr lang="en-US" alt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10%</a:t>
                      </a: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以上、缩短总工期</a:t>
                      </a:r>
                      <a:r>
                        <a:rPr lang="en-US" alt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20%</a:t>
                      </a: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以上</a:t>
                      </a:r>
                      <a:endPar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87777" y="2002906"/>
            <a:ext cx="7615066" cy="3473853"/>
          </a:xfrm>
          <a:prstGeom prst="rect">
            <a:avLst/>
          </a:prstGeom>
          <a:solidFill>
            <a:srgbClr val="BD1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546383" y="2419100"/>
            <a:ext cx="3897854" cy="922020"/>
          </a:xfrm>
          <a:prstGeom prst="rect">
            <a:avLst/>
          </a:prstGeom>
          <a:noFill/>
        </p:spPr>
        <p:txBody>
          <a:bodyPr wrap="square" rtlCol="0">
            <a:spAutoFit/>
          </a:bodyPr>
          <a:lstStyle/>
          <a:p>
            <a:r>
              <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rPr>
              <a:t>PART.05</a:t>
            </a:r>
            <a:endPar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endParaRPr>
          </a:p>
        </p:txBody>
      </p:sp>
      <p:sp>
        <p:nvSpPr>
          <p:cNvPr id="5" name="文本框 4"/>
          <p:cNvSpPr txBox="1"/>
          <p:nvPr/>
        </p:nvSpPr>
        <p:spPr>
          <a:xfrm>
            <a:off x="5546090" y="3199765"/>
            <a:ext cx="5454015" cy="2122805"/>
          </a:xfrm>
          <a:prstGeom prst="rect">
            <a:avLst/>
          </a:prstGeom>
          <a:noFill/>
        </p:spPr>
        <p:txBody>
          <a:bodyPr wrap="square" rtlCol="0">
            <a:spAutoFit/>
          </a:bodyPr>
          <a:lstStyle/>
          <a:p>
            <a:pPr>
              <a:lnSpc>
                <a:spcPct val="150000"/>
              </a:lnSpc>
            </a:pPr>
            <a:r>
              <a:rPr lang="zh-CN" altLang="en-US" sz="4400" b="1" dirty="0">
                <a:solidFill>
                  <a:schemeClr val="bg1"/>
                </a:solidFill>
                <a:latin typeface="微软雅黑" panose="020B0503020204020204" pitchFamily="34" charset="-122"/>
                <a:ea typeface="微软雅黑" panose="020B0503020204020204" pitchFamily="34" charset="-122"/>
                <a:sym typeface="+mn-ea"/>
              </a:rPr>
              <a:t>膨胀囊锚杆智能化</a:t>
            </a:r>
            <a:endParaRPr lang="en-US" altLang="zh-CN" sz="44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4400" b="1" dirty="0">
                <a:solidFill>
                  <a:schemeClr val="bg1"/>
                </a:solidFill>
                <a:latin typeface="微软雅黑" panose="020B0503020204020204" pitchFamily="34" charset="-122"/>
                <a:ea typeface="微软雅黑" panose="020B0503020204020204" pitchFamily="34" charset="-122"/>
                <a:sym typeface="+mn-ea"/>
              </a:rPr>
              <a:t>技术应用案例分析</a:t>
            </a:r>
            <a:endParaRPr kumimoji="1" lang="zh-CN" altLang="en-US" sz="4400" b="1" dirty="0">
              <a:solidFill>
                <a:schemeClr val="bg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32" name="任意多边形 31"/>
          <p:cNvSpPr/>
          <p:nvPr>
            <p:custDataLst>
              <p:tags r:id="rId1"/>
            </p:custDataLst>
          </p:nvPr>
        </p:nvSpPr>
        <p:spPr>
          <a:xfrm>
            <a:off x="1252220" y="1764030"/>
            <a:ext cx="4013835" cy="3951605"/>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0318" y="818515"/>
            <a:ext cx="10872000" cy="25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826770" cy="1000125"/>
            <a:chOff x="0" y="1855"/>
            <a:chExt cx="5175" cy="6254"/>
          </a:xfrm>
        </p:grpSpPr>
        <p:sp>
          <p:nvSpPr>
            <p:cNvPr id="7" name="直角三角形 6"/>
            <p:cNvSpPr/>
            <p:nvPr/>
          </p:nvSpPr>
          <p:spPr>
            <a:xfrm flipV="1">
              <a:off x="0" y="1855"/>
              <a:ext cx="4600" cy="6255"/>
            </a:xfrm>
            <a:prstGeom prst="rtTriangle">
              <a:avLst/>
            </a:prstGeom>
            <a:gradFill>
              <a:gsLst>
                <a:gs pos="29000">
                  <a:srgbClr val="C00000"/>
                </a:gs>
                <a:gs pos="100000">
                  <a:srgbClr val="E20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4015" y="1855"/>
              <a:ext cx="1160" cy="789"/>
            </a:xfrm>
            <a:prstGeom prst="triangle">
              <a:avLst/>
            </a:prstGeom>
            <a:solidFill>
              <a:srgbClr val="7D1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629285" y="264160"/>
            <a:ext cx="9724390" cy="521970"/>
          </a:xfrm>
          <a:prstGeom prst="rect">
            <a:avLst/>
          </a:prstGeom>
          <a:noFill/>
        </p:spPr>
        <p:txBody>
          <a:bodyPr wrap="square" rtlCol="0">
            <a:spAutoFit/>
          </a:bodyPr>
          <a:lstStyle/>
          <a:p>
            <a:pPr>
              <a:buClrTx/>
              <a:buSzTx/>
              <a:buFontTx/>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膨胀囊锚杆智能化技术应用案例分析</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custDataLst>
              <p:tags r:id="rId2"/>
            </p:custDataLst>
          </p:nvPr>
        </p:nvGraphicFramePr>
        <p:xfrm>
          <a:off x="759116" y="1304925"/>
          <a:ext cx="10758514" cy="4809880"/>
        </p:xfrm>
        <a:graphic>
          <a:graphicData uri="http://schemas.openxmlformats.org/drawingml/2006/table">
            <a:tbl>
              <a:tblPr/>
              <a:tblGrid>
                <a:gridCol w="850093"/>
                <a:gridCol w="3498096"/>
                <a:gridCol w="1340486"/>
                <a:gridCol w="1340486"/>
                <a:gridCol w="1340486"/>
                <a:gridCol w="2388867"/>
              </a:tblGrid>
              <a:tr h="558800">
                <a:tc>
                  <a:txBody>
                    <a:bodyPr/>
                    <a:lstStyle/>
                    <a:p>
                      <a:pPr algn="ctr">
                        <a:spcAft>
                          <a:spcPts val="0"/>
                        </a:spcAft>
                      </a:pPr>
                      <a:r>
                        <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序号</a:t>
                      </a:r>
                      <a:endPar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algn="ctr">
                        <a:spcAft>
                          <a:spcPts val="0"/>
                        </a:spcAft>
                      </a:pPr>
                      <a:r>
                        <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工程名称</a:t>
                      </a:r>
                      <a:endPar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algn="ctr">
                        <a:spcAft>
                          <a:spcPts val="0"/>
                        </a:spcAft>
                      </a:pPr>
                      <a:r>
                        <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锚杆</a:t>
                      </a:r>
                      <a:endPar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p>
                      <a:pPr algn="ctr">
                        <a:spcAft>
                          <a:spcPts val="0"/>
                        </a:spcAft>
                      </a:pPr>
                      <a:r>
                        <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数量</a:t>
                      </a:r>
                      <a:endPar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algn="ctr">
                        <a:spcAft>
                          <a:spcPts val="0"/>
                        </a:spcAft>
                      </a:pPr>
                      <a:r>
                        <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智能环</a:t>
                      </a:r>
                      <a:endPar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p>
                      <a:pPr algn="ctr">
                        <a:spcAft>
                          <a:spcPts val="0"/>
                        </a:spcAft>
                      </a:pPr>
                      <a:r>
                        <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数量</a:t>
                      </a:r>
                      <a:endPar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algn="ctr">
                        <a:spcAft>
                          <a:spcPts val="0"/>
                        </a:spcAft>
                      </a:pPr>
                      <a:r>
                        <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节约</a:t>
                      </a:r>
                      <a:endPar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p>
                      <a:pPr algn="ctr">
                        <a:spcAft>
                          <a:spcPts val="0"/>
                        </a:spcAft>
                      </a:pPr>
                      <a:r>
                        <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锚杆成本</a:t>
                      </a:r>
                      <a:endPar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algn="ctr">
                        <a:spcAft>
                          <a:spcPts val="0"/>
                        </a:spcAft>
                      </a:pPr>
                      <a:r>
                        <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智能环应用效果</a:t>
                      </a:r>
                      <a:endParaRPr lang="zh-CN"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r>
              <a:tr h="850216">
                <a:tc>
                  <a:txBody>
                    <a:bodyPr/>
                    <a:lstStyle/>
                    <a:p>
                      <a:pPr algn="ctr">
                        <a:spcAft>
                          <a:spcPts val="0"/>
                        </a:spcAft>
                      </a:pPr>
                      <a:r>
                        <a:rPr lang="en-US" sz="1400" kern="100">
                          <a:solidFill>
                            <a:schemeClr val="tx1"/>
                          </a:solidFill>
                          <a:latin typeface="微软雅黑" panose="020B0503020204020204" pitchFamily="34" charset="-122"/>
                          <a:ea typeface="微软雅黑" panose="020B0503020204020204" pitchFamily="34" charset="-122"/>
                          <a:cs typeface="Times New Roman" panose="02020603050405020304"/>
                        </a:rPr>
                        <a:t>1</a:t>
                      </a:r>
                      <a:endPar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天峨至北海高速</a:t>
                      </a:r>
                      <a:endParaRPr lang="en-US" alt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algn="ctr">
                        <a:spcAft>
                          <a:spcPts val="0"/>
                        </a:spcAft>
                      </a:pP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巴马至平果段</a:t>
                      </a: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K30+600</a:t>
                      </a: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边坡</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solidFill>
                            <a:schemeClr val="tx1"/>
                          </a:solidFill>
                          <a:latin typeface="微软雅黑" panose="020B0503020204020204" pitchFamily="34" charset="-122"/>
                          <a:ea typeface="微软雅黑" panose="020B0503020204020204" pitchFamily="34" charset="-122"/>
                          <a:cs typeface="Times New Roman" panose="02020603050405020304"/>
                        </a:rPr>
                        <a:t>136</a:t>
                      </a:r>
                      <a:r>
                        <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rPr>
                        <a:t>根</a:t>
                      </a:r>
                      <a:endPar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10</a:t>
                      </a: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个</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17.3%</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运行正常</a:t>
                      </a: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、效果好</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0216">
                <a:tc>
                  <a:txBody>
                    <a:bodyPr/>
                    <a:lstStyle/>
                    <a:p>
                      <a:pPr algn="ctr">
                        <a:spcAft>
                          <a:spcPts val="0"/>
                        </a:spcAft>
                      </a:pPr>
                      <a:r>
                        <a:rPr lang="en-US" sz="1400" kern="100">
                          <a:solidFill>
                            <a:schemeClr val="tx1"/>
                          </a:solidFill>
                          <a:latin typeface="微软雅黑" panose="020B0503020204020204" pitchFamily="34" charset="-122"/>
                          <a:ea typeface="微软雅黑" panose="020B0503020204020204" pitchFamily="34" charset="-122"/>
                          <a:cs typeface="Times New Roman" panose="02020603050405020304"/>
                        </a:rPr>
                        <a:t>2</a:t>
                      </a:r>
                      <a:endPar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黎钦线K26+558.7～+703.1段老旧浆片</a:t>
                      </a:r>
                      <a:endParaRPr lang="en-US" alt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algn="ctr">
                        <a:spcAft>
                          <a:spcPts val="0"/>
                        </a:spcAft>
                      </a:pP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挡护增设防护设施工程</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159</a:t>
                      </a: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根</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solidFill>
                            <a:schemeClr val="tx1"/>
                          </a:solidFill>
                          <a:latin typeface="微软雅黑" panose="020B0503020204020204" pitchFamily="34" charset="-122"/>
                          <a:ea typeface="微软雅黑" panose="020B0503020204020204" pitchFamily="34" charset="-122"/>
                          <a:cs typeface="Times New Roman" panose="02020603050405020304"/>
                        </a:rPr>
                        <a:t>20</a:t>
                      </a:r>
                      <a:r>
                        <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rPr>
                        <a:t>个</a:t>
                      </a:r>
                      <a:endPar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18.9%</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运行正常、效果好</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0216">
                <a:tc>
                  <a:txBody>
                    <a:bodyPr/>
                    <a:lstStyle/>
                    <a:p>
                      <a:pPr algn="ctr">
                        <a:spcAft>
                          <a:spcPts val="0"/>
                        </a:spcAft>
                      </a:pPr>
                      <a:r>
                        <a:rPr lang="en-US" sz="1400" kern="100">
                          <a:solidFill>
                            <a:schemeClr val="tx1"/>
                          </a:solidFill>
                          <a:latin typeface="微软雅黑" panose="020B0503020204020204" pitchFamily="34" charset="-122"/>
                          <a:ea typeface="微软雅黑" panose="020B0503020204020204" pitchFamily="34" charset="-122"/>
                          <a:cs typeface="Times New Roman" panose="02020603050405020304"/>
                        </a:rPr>
                        <a:t>3</a:t>
                      </a:r>
                      <a:endPar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百色</a:t>
                      </a: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那坡</a:t>
                      </a: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a:t>
                      </a: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平孟公路</a:t>
                      </a: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K43+700</a:t>
                      </a: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左侧边坡</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242</a:t>
                      </a: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根</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18</a:t>
                      </a: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个</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15.6%</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rPr>
                        <a:t>运行正常、效果好</a:t>
                      </a:r>
                      <a:endPar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0216">
                <a:tc>
                  <a:txBody>
                    <a:bodyPr/>
                    <a:lstStyle/>
                    <a:p>
                      <a:pPr algn="ctr">
                        <a:spcAft>
                          <a:spcPts val="0"/>
                        </a:spcAft>
                      </a:pPr>
                      <a:r>
                        <a:rPr lang="en-US" sz="1400" kern="100">
                          <a:solidFill>
                            <a:schemeClr val="tx1"/>
                          </a:solidFill>
                          <a:latin typeface="微软雅黑" panose="020B0503020204020204" pitchFamily="34" charset="-122"/>
                          <a:ea typeface="微软雅黑" panose="020B0503020204020204" pitchFamily="34" charset="-122"/>
                          <a:cs typeface="Times New Roman" panose="02020603050405020304"/>
                        </a:rPr>
                        <a:t>4</a:t>
                      </a:r>
                      <a:endPar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深基坑装配式斜拉空间钢桁架多层</a:t>
                      </a:r>
                      <a:endParaRPr lang="en-US" alt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algn="ctr">
                        <a:spcAft>
                          <a:spcPts val="0"/>
                        </a:spcAft>
                      </a:pP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内支撑体系的研发及应用示范项目</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54</a:t>
                      </a: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根</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7</a:t>
                      </a: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个</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17.8%</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rPr>
                        <a:t>运行正常、效果好</a:t>
                      </a:r>
                      <a:endParaRPr lang="zh-CN" sz="1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0216">
                <a:tc>
                  <a:txBody>
                    <a:bodyPr/>
                    <a:lstStyle/>
                    <a:p>
                      <a:pPr algn="ctr">
                        <a:spcAft>
                          <a:spcPts val="0"/>
                        </a:spcAft>
                      </a:pPr>
                      <a:r>
                        <a:rPr lang="en-US" sz="1400" b="0" kern="100">
                          <a:solidFill>
                            <a:schemeClr val="tx1"/>
                          </a:solidFill>
                          <a:latin typeface="微软雅黑" panose="020B0503020204020204" pitchFamily="34" charset="-122"/>
                          <a:ea typeface="微软雅黑" panose="020B0503020204020204" pitchFamily="34" charset="-122"/>
                          <a:cs typeface="Times New Roman" panose="02020603050405020304"/>
                        </a:rPr>
                        <a:t>5</a:t>
                      </a:r>
                      <a:endParaRPr lang="en-US" sz="1400" b="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0" kern="100" dirty="0" err="1">
                          <a:solidFill>
                            <a:schemeClr val="tx1"/>
                          </a:solidFill>
                          <a:latin typeface="微软雅黑" panose="020B0503020204020204" pitchFamily="34" charset="-122"/>
                          <a:ea typeface="微软雅黑" panose="020B0503020204020204" pitchFamily="34" charset="-122"/>
                          <a:cs typeface="Times New Roman" panose="02020603050405020304"/>
                        </a:rPr>
                        <a:t>广西路桥工程集团有限公司</a:t>
                      </a:r>
                      <a:endParaRPr 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algn="ctr">
                        <a:spcAft>
                          <a:spcPts val="0"/>
                        </a:spcAft>
                      </a:pPr>
                      <a:r>
                        <a:rPr lang="en-US" sz="1400" b="0" kern="100" dirty="0" err="1">
                          <a:solidFill>
                            <a:schemeClr val="tx1"/>
                          </a:solidFill>
                          <a:latin typeface="微软雅黑" panose="020B0503020204020204" pitchFamily="34" charset="-122"/>
                          <a:ea typeface="微软雅黑" panose="020B0503020204020204" pitchFamily="34" charset="-122"/>
                          <a:cs typeface="Times New Roman" panose="02020603050405020304"/>
                        </a:rPr>
                        <a:t>中越友谊关智慧口岸项目</a:t>
                      </a:r>
                      <a:endParaRPr 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solidFill>
                            <a:schemeClr val="tx1"/>
                          </a:solidFill>
                          <a:latin typeface="微软雅黑" panose="020B0503020204020204" pitchFamily="34" charset="-122"/>
                          <a:ea typeface="微软雅黑" panose="020B0503020204020204" pitchFamily="34" charset="-122"/>
                          <a:cs typeface="Times New Roman" panose="02020603050405020304"/>
                        </a:rPr>
                        <a:t>854</a:t>
                      </a:r>
                      <a:r>
                        <a:rPr lang="zh-CN" altLang="en-US" sz="1400" kern="100">
                          <a:solidFill>
                            <a:schemeClr val="tx1"/>
                          </a:solidFill>
                          <a:latin typeface="微软雅黑" panose="020B0503020204020204" pitchFamily="34" charset="-122"/>
                          <a:ea typeface="微软雅黑" panose="020B0503020204020204" pitchFamily="34" charset="-122"/>
                          <a:cs typeface="Times New Roman" panose="02020603050405020304"/>
                        </a:rPr>
                        <a:t>根</a:t>
                      </a:r>
                      <a:endParaRPr lang="zh-CN" altLang="en-US" sz="1400"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32</a:t>
                      </a:r>
                      <a:r>
                        <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个</a:t>
                      </a:r>
                      <a:endParaRPr lang="zh-CN" alt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rPr>
                        <a:t>18.5%</a:t>
                      </a:r>
                      <a:endPar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sym typeface="+mn-ea"/>
                        </a:rPr>
                        <a:t>运行正常、效果好</a:t>
                      </a:r>
                      <a:endParaRPr lang="zh-CN"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algn="ctr">
                        <a:spcAft>
                          <a:spcPts val="0"/>
                        </a:spcAft>
                      </a:pPr>
                      <a:endParaRPr lang="en-US" sz="1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3875" y="-72390"/>
            <a:ext cx="3555365" cy="6930390"/>
            <a:chOff x="-2317" y="-1302"/>
            <a:chExt cx="5599" cy="13782"/>
          </a:xfrm>
        </p:grpSpPr>
        <p:sp>
          <p:nvSpPr>
            <p:cNvPr id="5" name="任意多边形 4"/>
            <p:cNvSpPr/>
            <p:nvPr>
              <p:custDataLst>
                <p:tags r:id="rId1"/>
              </p:custDataLst>
            </p:nvPr>
          </p:nvSpPr>
          <p:spPr>
            <a:xfrm rot="5400000">
              <a:off x="-3874" y="5324"/>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5"/>
            <p:cNvSpPr/>
            <p:nvPr>
              <p:custDataLst>
                <p:tags r:id="rId2"/>
              </p:custDataLst>
            </p:nvPr>
          </p:nvSpPr>
          <p:spPr>
            <a:xfrm rot="5400000">
              <a:off x="-3874" y="600"/>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6"/>
            <p:cNvSpPr/>
            <p:nvPr>
              <p:custDataLst>
                <p:tags r:id="rId3"/>
              </p:custDataLst>
            </p:nvPr>
          </p:nvSpPr>
          <p:spPr>
            <a:xfrm rot="5400000">
              <a:off x="-4219" y="5324"/>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7"/>
            <p:cNvSpPr/>
            <p:nvPr>
              <p:custDataLst>
                <p:tags r:id="rId4"/>
              </p:custDataLst>
            </p:nvPr>
          </p:nvSpPr>
          <p:spPr>
            <a:xfrm rot="5400000">
              <a:off x="-4219" y="600"/>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任意多边形 2"/>
          <p:cNvSpPr/>
          <p:nvPr/>
        </p:nvSpPr>
        <p:spPr>
          <a:xfrm>
            <a:off x="-95250" y="552450"/>
            <a:ext cx="5843905" cy="5753100"/>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rot="5400000">
            <a:off x="-504507" y="456248"/>
            <a:ext cx="5905500" cy="594550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300" h="9363">
                <a:moveTo>
                  <a:pt x="0" y="2658"/>
                </a:moveTo>
                <a:lnTo>
                  <a:pt x="4650" y="0"/>
                </a:lnTo>
                <a:lnTo>
                  <a:pt x="9300" y="2658"/>
                </a:lnTo>
                <a:lnTo>
                  <a:pt x="9300" y="9363"/>
                </a:lnTo>
                <a:lnTo>
                  <a:pt x="1" y="9363"/>
                </a:lnTo>
                <a:lnTo>
                  <a:pt x="1" y="5255"/>
                </a:lnTo>
                <a:lnTo>
                  <a:pt x="0" y="5255"/>
                </a:lnTo>
                <a:lnTo>
                  <a:pt x="0" y="2658"/>
                </a:lnTo>
                <a:close/>
              </a:path>
            </a:pathLst>
          </a:custGeom>
          <a:solidFill>
            <a:srgbClr val="FFFFFF"/>
          </a:solidFill>
          <a:ln>
            <a:noFill/>
          </a:ln>
          <a:effectLst>
            <a:outerShdw blurRad="3302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31"/>
          <p:cNvSpPr/>
          <p:nvPr/>
        </p:nvSpPr>
        <p:spPr>
          <a:xfrm>
            <a:off x="-524510" y="552450"/>
            <a:ext cx="5843905" cy="5753100"/>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文本框 94"/>
          <p:cNvSpPr txBox="1"/>
          <p:nvPr/>
        </p:nvSpPr>
        <p:spPr>
          <a:xfrm>
            <a:off x="9157018" y="970280"/>
            <a:ext cx="2280285" cy="429895"/>
          </a:xfrm>
          <a:prstGeom prst="rect">
            <a:avLst/>
          </a:prstGeom>
          <a:noFill/>
          <a:effectLst/>
        </p:spPr>
        <p:txBody>
          <a:bodyPr wrap="square" rtlCol="0">
            <a:spAutoFit/>
          </a:bodyPr>
          <a:lstStyle/>
          <a:p>
            <a:pPr algn="ctr"/>
            <a:r>
              <a:rPr lang="zh-CN" altLang="en-US" sz="2200" spc="200">
                <a:solidFill>
                  <a:schemeClr val="bg1">
                    <a:lumMod val="50000"/>
                  </a:schemeClr>
                </a:solidFill>
                <a:effectLst/>
                <a:uFillTx/>
                <a:latin typeface="+mj-lt"/>
                <a:ea typeface="+mj-ea"/>
                <a:cs typeface="+mj-lt"/>
              </a:rPr>
              <a:t>CONTANTS</a:t>
            </a:r>
            <a:endParaRPr lang="zh-CN" altLang="en-US" sz="2200" spc="200">
              <a:solidFill>
                <a:schemeClr val="bg1">
                  <a:lumMod val="50000"/>
                </a:schemeClr>
              </a:solidFill>
              <a:effectLst/>
              <a:uFillTx/>
              <a:latin typeface="+mj-lt"/>
              <a:ea typeface="+mj-ea"/>
              <a:cs typeface="+mj-lt"/>
            </a:endParaRPr>
          </a:p>
        </p:txBody>
      </p:sp>
      <p:sp>
        <p:nvSpPr>
          <p:cNvPr id="96" name="副标题 95"/>
          <p:cNvSpPr>
            <a:spLocks noGrp="1"/>
          </p:cNvSpPr>
          <p:nvPr>
            <p:ph type="subTitle" idx="4294967295"/>
            <p:custDataLst>
              <p:tags r:id="rId6"/>
            </p:custDataLst>
          </p:nvPr>
        </p:nvSpPr>
        <p:spPr>
          <a:xfrm>
            <a:off x="6871970" y="391795"/>
            <a:ext cx="4071620" cy="998855"/>
          </a:xfrm>
          <a:effectLst/>
        </p:spPr>
        <p:txBody>
          <a:bodyPr>
            <a:noAutofit/>
          </a:bodyPr>
          <a:lstStyle/>
          <a:p>
            <a:pPr marL="0" indent="0" algn="l">
              <a:lnSpc>
                <a:spcPct val="100000"/>
              </a:lnSpc>
              <a:buNone/>
            </a:pPr>
            <a:r>
              <a:rPr lang="zh-CN" altLang="en-US" sz="5400" b="1">
                <a:solidFill>
                  <a:schemeClr val="tx1"/>
                </a:solidFill>
                <a:latin typeface="+mj-ea"/>
                <a:ea typeface="+mj-ea"/>
                <a:cs typeface="汉仪雅酷黑 95W" panose="020B0A04020202020204" charset="-122"/>
              </a:rPr>
              <a:t>目   录</a:t>
            </a:r>
            <a:endParaRPr lang="zh-CN" altLang="en-US" sz="5400" b="1">
              <a:solidFill>
                <a:schemeClr val="tx1"/>
              </a:solidFill>
              <a:latin typeface="+mj-ea"/>
              <a:ea typeface="+mj-ea"/>
              <a:cs typeface="汉仪雅酷黑 95W" panose="020B0A04020202020204" charset="-122"/>
            </a:endParaRPr>
          </a:p>
        </p:txBody>
      </p:sp>
      <p:cxnSp>
        <p:nvCxnSpPr>
          <p:cNvPr id="4" name="直接连接符 3"/>
          <p:cNvCxnSpPr/>
          <p:nvPr/>
        </p:nvCxnSpPr>
        <p:spPr>
          <a:xfrm>
            <a:off x="7055485" y="1691640"/>
            <a:ext cx="409194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210300" y="3210560"/>
            <a:ext cx="6219506" cy="890905"/>
            <a:chOff x="10900" y="4520"/>
            <a:chExt cx="8552" cy="1403"/>
          </a:xfrm>
        </p:grpSpPr>
        <p:sp>
          <p:nvSpPr>
            <p:cNvPr id="77" name="文本框 76"/>
            <p:cNvSpPr txBox="1"/>
            <p:nvPr/>
          </p:nvSpPr>
          <p:spPr>
            <a:xfrm>
              <a:off x="11914" y="4616"/>
              <a:ext cx="7538" cy="1307"/>
            </a:xfrm>
            <a:prstGeom prst="rect">
              <a:avLst/>
            </a:prstGeom>
            <a:noFill/>
          </p:spPr>
          <p:txBody>
            <a:bodyPr wrap="square" rtlCol="0">
              <a:spAutoFit/>
            </a:bodyPr>
            <a:lstStyle/>
            <a:p>
              <a:pPr algn="l"/>
              <a:r>
                <a:rPr kumimoji="1" lang="en-US" altLang="zh-CN" sz="2400" dirty="0">
                  <a:ln w="12700">
                    <a:noFill/>
                  </a:ln>
                  <a:solidFill>
                    <a:schemeClr val="tx1">
                      <a:lumMod val="85000"/>
                      <a:lumOff val="15000"/>
                    </a:schemeClr>
                  </a:solidFill>
                  <a:latin typeface="微软雅黑" panose="020B0503020204020204" pitchFamily="34" charset="-122"/>
                  <a:ea typeface="微软雅黑" panose="020B0503020204020204" pitchFamily="34" charset="-122"/>
                  <a:cs typeface="Dream-XinCuSongGB"/>
                  <a:sym typeface="+mn-ea"/>
                </a:rPr>
                <a:t>膨胀囊锚杆智能监测条件和控制标准</a:t>
              </a:r>
              <a:endParaRPr kumimoji="1" lang="en-US" altLang="zh-CN" sz="2400" dirty="0">
                <a:ln w="12700">
                  <a:noFill/>
                </a:ln>
                <a:solidFill>
                  <a:schemeClr val="tx1">
                    <a:lumMod val="85000"/>
                    <a:lumOff val="15000"/>
                  </a:schemeClr>
                </a:solidFill>
                <a:effectLst/>
                <a:latin typeface="微软雅黑" panose="020B0503020204020204" pitchFamily="34" charset="-122"/>
                <a:ea typeface="微软雅黑" panose="020B0503020204020204" pitchFamily="34" charset="-122"/>
                <a:cs typeface="Dream-XinCuSongGB"/>
                <a:sym typeface="+mn-ea"/>
              </a:endParaRPr>
            </a:p>
          </p:txBody>
        </p:sp>
        <p:sp>
          <p:nvSpPr>
            <p:cNvPr id="79" name="矩形 78"/>
            <p:cNvSpPr/>
            <p:nvPr/>
          </p:nvSpPr>
          <p:spPr>
            <a:xfrm>
              <a:off x="10900" y="4520"/>
              <a:ext cx="910" cy="1014"/>
            </a:xfrm>
            <a:prstGeom prst="rect">
              <a:avLst/>
            </a:prstGeom>
            <a:solidFill>
              <a:srgbClr val="CD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80" name="文本框 79"/>
            <p:cNvSpPr txBox="1"/>
            <p:nvPr/>
          </p:nvSpPr>
          <p:spPr>
            <a:xfrm>
              <a:off x="10913" y="4616"/>
              <a:ext cx="868" cy="725"/>
            </a:xfrm>
            <a:prstGeom prst="rect">
              <a:avLst/>
            </a:prstGeom>
            <a:noFill/>
          </p:spPr>
          <p:txBody>
            <a:bodyPr wrap="square" rtlCol="0">
              <a:spAutoFit/>
            </a:bodyPr>
            <a:lstStyle/>
            <a:p>
              <a:r>
                <a:rPr lang="en-US" altLang="zh-CN" sz="2400">
                  <a:solidFill>
                    <a:schemeClr val="bg1"/>
                  </a:solidFill>
                  <a:latin typeface="微软雅黑" panose="020B0503020204020204" pitchFamily="34" charset="-122"/>
                  <a:ea typeface="微软雅黑" panose="020B0503020204020204" pitchFamily="34" charset="-122"/>
                  <a:cs typeface="DIN Black" charset="0"/>
                </a:rPr>
                <a:t>02</a:t>
              </a:r>
              <a:endParaRPr lang="en-US" altLang="zh-CN" sz="2400">
                <a:solidFill>
                  <a:schemeClr val="bg1"/>
                </a:solidFill>
                <a:latin typeface="微软雅黑" panose="020B0503020204020204" pitchFamily="34" charset="-122"/>
                <a:ea typeface="微软雅黑" panose="020B0503020204020204" pitchFamily="34" charset="-122"/>
                <a:cs typeface="DIN Black" charset="0"/>
              </a:endParaRPr>
            </a:p>
          </p:txBody>
        </p:sp>
      </p:grpSp>
      <p:grpSp>
        <p:nvGrpSpPr>
          <p:cNvPr id="17" name="组合 16"/>
          <p:cNvGrpSpPr/>
          <p:nvPr/>
        </p:nvGrpSpPr>
        <p:grpSpPr>
          <a:xfrm>
            <a:off x="6210300" y="4149725"/>
            <a:ext cx="5982335" cy="643890"/>
            <a:chOff x="10900" y="5954"/>
            <a:chExt cx="9421" cy="1014"/>
          </a:xfrm>
        </p:grpSpPr>
        <p:sp>
          <p:nvSpPr>
            <p:cNvPr id="82" name="文本框 81"/>
            <p:cNvSpPr txBox="1"/>
            <p:nvPr/>
          </p:nvSpPr>
          <p:spPr>
            <a:xfrm>
              <a:off x="12062" y="6050"/>
              <a:ext cx="8259" cy="725"/>
            </a:xfrm>
            <a:prstGeom prst="rect">
              <a:avLst/>
            </a:prstGeom>
            <a:noFill/>
          </p:spPr>
          <p:txBody>
            <a:bodyPr wrap="square" rtlCol="0">
              <a:spAutoFit/>
            </a:bodyPr>
            <a:lstStyle/>
            <a:p>
              <a:pPr algn="l"/>
              <a:r>
                <a:rPr kumimoji="1" lang="en-US" altLang="zh-CN" sz="2400" dirty="0">
                  <a:ln w="12700">
                    <a:noFill/>
                  </a:ln>
                  <a:solidFill>
                    <a:schemeClr val="tx1">
                      <a:lumMod val="85000"/>
                      <a:lumOff val="15000"/>
                    </a:schemeClr>
                  </a:solidFill>
                  <a:latin typeface="微软雅黑" panose="020B0503020204020204" pitchFamily="34" charset="-122"/>
                  <a:ea typeface="微软雅黑" panose="020B0503020204020204" pitchFamily="34" charset="-122"/>
                  <a:cs typeface="Dream-XinCuSongGB"/>
                  <a:sym typeface="+mn-ea"/>
                </a:rPr>
                <a:t>膨胀囊锚杆智能环参数及安装方法</a:t>
              </a:r>
              <a:endParaRPr kumimoji="1" lang="en-US" altLang="zh-CN" sz="2400" dirty="0">
                <a:ln w="12700">
                  <a:noFill/>
                </a:ln>
                <a:solidFill>
                  <a:schemeClr val="tx1">
                    <a:lumMod val="85000"/>
                    <a:lumOff val="15000"/>
                  </a:schemeClr>
                </a:solidFill>
                <a:effectLst/>
                <a:latin typeface="微软雅黑" panose="020B0503020204020204" pitchFamily="34" charset="-122"/>
                <a:ea typeface="微软雅黑" panose="020B0503020204020204" pitchFamily="34" charset="-122"/>
                <a:cs typeface="Dream-XinCuSongGB"/>
                <a:sym typeface="+mn-ea"/>
              </a:endParaRPr>
            </a:p>
          </p:txBody>
        </p:sp>
        <p:sp>
          <p:nvSpPr>
            <p:cNvPr id="84" name="矩形 83"/>
            <p:cNvSpPr/>
            <p:nvPr/>
          </p:nvSpPr>
          <p:spPr>
            <a:xfrm>
              <a:off x="10900" y="5954"/>
              <a:ext cx="1014" cy="1014"/>
            </a:xfrm>
            <a:prstGeom prst="rect">
              <a:avLst/>
            </a:prstGeom>
            <a:solidFill>
              <a:srgbClr val="CD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文本框 84"/>
            <p:cNvSpPr txBox="1"/>
            <p:nvPr/>
          </p:nvSpPr>
          <p:spPr>
            <a:xfrm>
              <a:off x="10900" y="6050"/>
              <a:ext cx="1018" cy="822"/>
            </a:xfrm>
            <a:prstGeom prst="rect">
              <a:avLst/>
            </a:prstGeom>
            <a:noFill/>
          </p:spPr>
          <p:txBody>
            <a:bodyPr wrap="square" rtlCol="0">
              <a:spAutoFit/>
            </a:bodyPr>
            <a:lstStyle/>
            <a:p>
              <a:r>
                <a:rPr lang="en-US" altLang="zh-CN" sz="2800">
                  <a:solidFill>
                    <a:schemeClr val="bg1"/>
                  </a:solidFill>
                  <a:latin typeface="微软雅黑" panose="020B0503020204020204" pitchFamily="34" charset="-122"/>
                  <a:ea typeface="微软雅黑" panose="020B0503020204020204" pitchFamily="34" charset="-122"/>
                  <a:cs typeface="DIN Black" charset="0"/>
                </a:rPr>
                <a:t>03</a:t>
              </a:r>
              <a:endParaRPr lang="en-US" altLang="zh-CN" sz="2800">
                <a:solidFill>
                  <a:schemeClr val="bg1"/>
                </a:solidFill>
                <a:latin typeface="微软雅黑" panose="020B0503020204020204" pitchFamily="34" charset="-122"/>
                <a:ea typeface="微软雅黑" panose="020B0503020204020204" pitchFamily="34" charset="-122"/>
                <a:cs typeface="DIN Black" charset="0"/>
              </a:endParaRPr>
            </a:p>
          </p:txBody>
        </p:sp>
      </p:grpSp>
      <p:grpSp>
        <p:nvGrpSpPr>
          <p:cNvPr id="19" name="组合 18"/>
          <p:cNvGrpSpPr/>
          <p:nvPr/>
        </p:nvGrpSpPr>
        <p:grpSpPr>
          <a:xfrm>
            <a:off x="6210300" y="5088890"/>
            <a:ext cx="5851525" cy="643890"/>
            <a:chOff x="10900" y="7388"/>
            <a:chExt cx="9215" cy="1014"/>
          </a:xfrm>
        </p:grpSpPr>
        <p:sp>
          <p:nvSpPr>
            <p:cNvPr id="88" name="矩形 87"/>
            <p:cNvSpPr/>
            <p:nvPr/>
          </p:nvSpPr>
          <p:spPr>
            <a:xfrm>
              <a:off x="10900" y="7388"/>
              <a:ext cx="1014" cy="1014"/>
            </a:xfrm>
            <a:prstGeom prst="rect">
              <a:avLst/>
            </a:prstGeom>
            <a:solidFill>
              <a:srgbClr val="CD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0923" y="7484"/>
              <a:ext cx="9192" cy="822"/>
              <a:chOff x="10923" y="7484"/>
              <a:chExt cx="9192" cy="822"/>
            </a:xfrm>
          </p:grpSpPr>
          <p:sp>
            <p:nvSpPr>
              <p:cNvPr id="87" name="文本框 86"/>
              <p:cNvSpPr txBox="1"/>
              <p:nvPr/>
            </p:nvSpPr>
            <p:spPr>
              <a:xfrm>
                <a:off x="12062" y="7484"/>
                <a:ext cx="8053" cy="725"/>
              </a:xfrm>
              <a:prstGeom prst="rect">
                <a:avLst/>
              </a:prstGeom>
              <a:noFill/>
            </p:spPr>
            <p:txBody>
              <a:bodyPr wrap="square" rtlCol="0">
                <a:spAutoFit/>
              </a:bodyPr>
              <a:lstStyle/>
              <a:p>
                <a:pPr algn="l"/>
                <a:r>
                  <a:rPr kumimoji="1" lang="en-US" altLang="zh-CN" sz="2400" dirty="0" err="1">
                    <a:ln w="12700">
                      <a:noFill/>
                    </a:ln>
                    <a:solidFill>
                      <a:schemeClr val="tx1">
                        <a:lumMod val="85000"/>
                        <a:lumOff val="15000"/>
                      </a:schemeClr>
                    </a:solidFill>
                    <a:latin typeface="微软雅黑" panose="020B0503020204020204" pitchFamily="34" charset="-122"/>
                    <a:ea typeface="微软雅黑" panose="020B0503020204020204" pitchFamily="34" charset="-122"/>
                    <a:cs typeface="Dream-XinCuSongGB"/>
                    <a:sym typeface="+mn-ea"/>
                  </a:rPr>
                  <a:t>膨胀囊锚杆智能化技术应用优势</a:t>
                </a:r>
                <a:endParaRPr kumimoji="1" lang="en-US" altLang="zh-CN" sz="2400" dirty="0" err="1">
                  <a:ln w="12700">
                    <a:noFill/>
                  </a:ln>
                  <a:solidFill>
                    <a:schemeClr val="tx1">
                      <a:lumMod val="85000"/>
                      <a:lumOff val="15000"/>
                    </a:schemeClr>
                  </a:solidFill>
                  <a:effectLst/>
                  <a:latin typeface="微软雅黑" panose="020B0503020204020204" pitchFamily="34" charset="-122"/>
                  <a:ea typeface="微软雅黑" panose="020B0503020204020204" pitchFamily="34" charset="-122"/>
                  <a:cs typeface="Dream-XinCuSongGB"/>
                  <a:sym typeface="+mn-ea"/>
                </a:endParaRPr>
              </a:p>
            </p:txBody>
          </p:sp>
          <p:sp>
            <p:nvSpPr>
              <p:cNvPr id="89" name="文本框 88"/>
              <p:cNvSpPr txBox="1"/>
              <p:nvPr/>
            </p:nvSpPr>
            <p:spPr>
              <a:xfrm>
                <a:off x="10923" y="7484"/>
                <a:ext cx="1018" cy="822"/>
              </a:xfrm>
              <a:prstGeom prst="rect">
                <a:avLst/>
              </a:prstGeom>
              <a:noFill/>
            </p:spPr>
            <p:txBody>
              <a:bodyPr wrap="square" rtlCol="0">
                <a:spAutoFit/>
              </a:bodyPr>
              <a:lstStyle/>
              <a:p>
                <a:r>
                  <a:rPr lang="en-US" altLang="zh-CN" sz="2800">
                    <a:solidFill>
                      <a:schemeClr val="bg1"/>
                    </a:solidFill>
                    <a:latin typeface="微软雅黑" panose="020B0503020204020204" pitchFamily="34" charset="-122"/>
                    <a:ea typeface="微软雅黑" panose="020B0503020204020204" pitchFamily="34" charset="-122"/>
                    <a:cs typeface="DIN Black" charset="0"/>
                  </a:rPr>
                  <a:t>04</a:t>
                </a:r>
                <a:endParaRPr lang="en-US" altLang="zh-CN" sz="2800">
                  <a:solidFill>
                    <a:schemeClr val="bg1"/>
                  </a:solidFill>
                  <a:latin typeface="微软雅黑" panose="020B0503020204020204" pitchFamily="34" charset="-122"/>
                  <a:ea typeface="微软雅黑" panose="020B0503020204020204" pitchFamily="34" charset="-122"/>
                  <a:cs typeface="DIN Black" charset="0"/>
                </a:endParaRPr>
              </a:p>
            </p:txBody>
          </p:sp>
        </p:grpSp>
      </p:grpSp>
      <p:grpSp>
        <p:nvGrpSpPr>
          <p:cNvPr id="15" name="组合 14"/>
          <p:cNvGrpSpPr/>
          <p:nvPr/>
        </p:nvGrpSpPr>
        <p:grpSpPr>
          <a:xfrm>
            <a:off x="6210300" y="2271395"/>
            <a:ext cx="5523865" cy="643890"/>
            <a:chOff x="10900" y="3086"/>
            <a:chExt cx="8699" cy="1014"/>
          </a:xfrm>
        </p:grpSpPr>
        <p:sp>
          <p:nvSpPr>
            <p:cNvPr id="21" name="文本框 20"/>
            <p:cNvSpPr txBox="1"/>
            <p:nvPr>
              <p:custDataLst>
                <p:tags r:id="rId7"/>
              </p:custDataLst>
            </p:nvPr>
          </p:nvSpPr>
          <p:spPr>
            <a:xfrm>
              <a:off x="12062" y="3182"/>
              <a:ext cx="7537" cy="725"/>
            </a:xfrm>
            <a:prstGeom prst="rect">
              <a:avLst/>
            </a:prstGeom>
            <a:noFill/>
          </p:spPr>
          <p:txBody>
            <a:bodyPr wrap="square" rtlCol="0">
              <a:spAutoFit/>
            </a:bodyPr>
            <a:lstStyle/>
            <a:p>
              <a:pPr algn="l"/>
              <a:r>
                <a:rPr kumimoji="1" lang="en-US" altLang="zh-CN" sz="2400" dirty="0" err="1">
                  <a:ln w="12700">
                    <a:noFill/>
                  </a:ln>
                  <a:solidFill>
                    <a:schemeClr val="tx1">
                      <a:lumMod val="85000"/>
                      <a:lumOff val="15000"/>
                    </a:schemeClr>
                  </a:solidFill>
                  <a:latin typeface="微软雅黑" panose="020B0503020204020204" pitchFamily="34" charset="-122"/>
                  <a:ea typeface="微软雅黑" panose="020B0503020204020204" pitchFamily="34" charset="-122"/>
                  <a:cs typeface="Dream-XinCuSongGB"/>
                  <a:sym typeface="+mn-ea"/>
                </a:rPr>
                <a:t>膨胀囊锚杆智能化技术概述</a:t>
              </a:r>
              <a:endParaRPr kumimoji="1" lang="en-US" altLang="zh-CN" sz="2400" dirty="0">
                <a:ln w="12700">
                  <a:noFill/>
                </a:ln>
                <a:solidFill>
                  <a:schemeClr val="tx1">
                    <a:lumMod val="85000"/>
                    <a:lumOff val="15000"/>
                  </a:schemeClr>
                </a:solidFill>
                <a:effectLst/>
                <a:latin typeface="微软雅黑" panose="020B0503020204020204" pitchFamily="34" charset="-122"/>
                <a:ea typeface="微软雅黑" panose="020B0503020204020204" pitchFamily="34" charset="-122"/>
                <a:cs typeface="Dream-XinCuSongGB"/>
                <a:sym typeface="+mn-ea"/>
              </a:endParaRPr>
            </a:p>
          </p:txBody>
        </p:sp>
        <p:sp>
          <p:nvSpPr>
            <p:cNvPr id="22" name="矩形 21"/>
            <p:cNvSpPr/>
            <p:nvPr>
              <p:custDataLst>
                <p:tags r:id="rId8"/>
              </p:custDataLst>
            </p:nvPr>
          </p:nvSpPr>
          <p:spPr>
            <a:xfrm>
              <a:off x="10900" y="3086"/>
              <a:ext cx="1014" cy="1014"/>
            </a:xfrm>
            <a:prstGeom prst="rect">
              <a:avLst/>
            </a:prstGeom>
            <a:solidFill>
              <a:srgbClr val="CD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25" name="文本框 24"/>
            <p:cNvSpPr txBox="1"/>
            <p:nvPr>
              <p:custDataLst>
                <p:tags r:id="rId9"/>
              </p:custDataLst>
            </p:nvPr>
          </p:nvSpPr>
          <p:spPr>
            <a:xfrm>
              <a:off x="10913" y="3182"/>
              <a:ext cx="1018" cy="725"/>
            </a:xfrm>
            <a:prstGeom prst="rect">
              <a:avLst/>
            </a:prstGeom>
            <a:noFill/>
          </p:spPr>
          <p:txBody>
            <a:bodyPr wrap="square" rtlCol="0">
              <a:spAutoFit/>
            </a:bodyPr>
            <a:lstStyle/>
            <a:p>
              <a:r>
                <a:rPr lang="en-US" altLang="zh-CN" sz="2400">
                  <a:solidFill>
                    <a:schemeClr val="bg1"/>
                  </a:solidFill>
                  <a:latin typeface="微软雅黑" panose="020B0503020204020204" pitchFamily="34" charset="-122"/>
                  <a:ea typeface="微软雅黑" panose="020B0503020204020204" pitchFamily="34" charset="-122"/>
                  <a:cs typeface="DIN Black" charset="0"/>
                </a:rPr>
                <a:t>01</a:t>
              </a:r>
              <a:endParaRPr lang="en-US" altLang="zh-CN" sz="2400">
                <a:solidFill>
                  <a:schemeClr val="bg1"/>
                </a:solidFill>
                <a:latin typeface="微软雅黑" panose="020B0503020204020204" pitchFamily="34" charset="-122"/>
                <a:ea typeface="微软雅黑" panose="020B0503020204020204" pitchFamily="34" charset="-122"/>
                <a:cs typeface="DIN Black" charset="0"/>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87777" y="2002906"/>
            <a:ext cx="7615066" cy="3473853"/>
          </a:xfrm>
          <a:prstGeom prst="rect">
            <a:avLst/>
          </a:prstGeom>
          <a:solidFill>
            <a:srgbClr val="BD1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546383" y="2419100"/>
            <a:ext cx="3897854" cy="922020"/>
          </a:xfrm>
          <a:prstGeom prst="rect">
            <a:avLst/>
          </a:prstGeom>
          <a:noFill/>
        </p:spPr>
        <p:txBody>
          <a:bodyPr wrap="square" rtlCol="0">
            <a:spAutoFit/>
          </a:bodyPr>
          <a:lstStyle/>
          <a:p>
            <a:r>
              <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rPr>
              <a:t>PART.06</a:t>
            </a:r>
            <a:endPar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endParaRPr>
          </a:p>
        </p:txBody>
      </p:sp>
      <p:sp>
        <p:nvSpPr>
          <p:cNvPr id="5" name="文本框 4"/>
          <p:cNvSpPr txBox="1"/>
          <p:nvPr/>
        </p:nvSpPr>
        <p:spPr>
          <a:xfrm>
            <a:off x="5546090" y="3199765"/>
            <a:ext cx="5454015" cy="2122805"/>
          </a:xfrm>
          <a:prstGeom prst="rect">
            <a:avLst/>
          </a:prstGeom>
          <a:noFill/>
        </p:spPr>
        <p:txBody>
          <a:bodyPr wrap="square" rtlCol="0">
            <a:spAutoFit/>
          </a:bodyPr>
          <a:lstStyle/>
          <a:p>
            <a:pPr>
              <a:lnSpc>
                <a:spcPct val="150000"/>
              </a:lnSpc>
            </a:pPr>
            <a:r>
              <a:rPr lang="zh-CN" altLang="en-US" sz="4400" b="1" dirty="0">
                <a:solidFill>
                  <a:schemeClr val="bg1"/>
                </a:solidFill>
                <a:latin typeface="微软雅黑" panose="020B0503020204020204" pitchFamily="34" charset="-122"/>
                <a:ea typeface="微软雅黑" panose="020B0503020204020204" pitchFamily="34" charset="-122"/>
                <a:sym typeface="+mn-ea"/>
              </a:rPr>
              <a:t>膨胀囊锚杆智能化</a:t>
            </a:r>
            <a:endParaRPr lang="en-US" altLang="zh-CN" sz="44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4400" b="1" dirty="0">
                <a:solidFill>
                  <a:schemeClr val="bg1"/>
                </a:solidFill>
                <a:latin typeface="微软雅黑" panose="020B0503020204020204" pitchFamily="34" charset="-122"/>
                <a:ea typeface="微软雅黑" panose="020B0503020204020204" pitchFamily="34" charset="-122"/>
                <a:sym typeface="+mn-ea"/>
              </a:rPr>
              <a:t>技术推广的重要性</a:t>
            </a:r>
            <a:endParaRPr kumimoji="1" lang="zh-CN" altLang="en-US" sz="4400" b="1" dirty="0">
              <a:solidFill>
                <a:schemeClr val="bg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32" name="任意多边形 31"/>
          <p:cNvSpPr/>
          <p:nvPr>
            <p:custDataLst>
              <p:tags r:id="rId1"/>
            </p:custDataLst>
          </p:nvPr>
        </p:nvSpPr>
        <p:spPr>
          <a:xfrm>
            <a:off x="1252220" y="1764030"/>
            <a:ext cx="4013835" cy="3951605"/>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0318" y="818515"/>
            <a:ext cx="10872000" cy="25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826770" cy="1000125"/>
            <a:chOff x="0" y="1855"/>
            <a:chExt cx="5175" cy="6254"/>
          </a:xfrm>
        </p:grpSpPr>
        <p:sp>
          <p:nvSpPr>
            <p:cNvPr id="7" name="直角三角形 6"/>
            <p:cNvSpPr/>
            <p:nvPr/>
          </p:nvSpPr>
          <p:spPr>
            <a:xfrm flipV="1">
              <a:off x="0" y="1855"/>
              <a:ext cx="4600" cy="6255"/>
            </a:xfrm>
            <a:prstGeom prst="rtTriangle">
              <a:avLst/>
            </a:prstGeom>
            <a:gradFill>
              <a:gsLst>
                <a:gs pos="29000">
                  <a:srgbClr val="C00000"/>
                </a:gs>
                <a:gs pos="100000">
                  <a:srgbClr val="E20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4015" y="1855"/>
              <a:ext cx="1160" cy="789"/>
            </a:xfrm>
            <a:prstGeom prst="triangle">
              <a:avLst/>
            </a:prstGeom>
            <a:solidFill>
              <a:srgbClr val="7D1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629285" y="264160"/>
            <a:ext cx="9724390" cy="521970"/>
          </a:xfrm>
          <a:prstGeom prst="rect">
            <a:avLst/>
          </a:prstGeom>
          <a:noFill/>
        </p:spPr>
        <p:txBody>
          <a:bodyPr wrap="square" rtlCol="0">
            <a:spAutoFit/>
          </a:bodyPr>
          <a:lstStyle/>
          <a:p>
            <a:pPr>
              <a:buClrTx/>
              <a:buSzTx/>
              <a:buFontTx/>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6.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膨胀囊锚杆智能化技术推广的重要性</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1" name="任意多边形: 形状 25"/>
          <p:cNvSpPr/>
          <p:nvPr>
            <p:custDataLst>
              <p:tags r:id="rId2"/>
            </p:custDataLst>
          </p:nvPr>
        </p:nvSpPr>
        <p:spPr>
          <a:xfrm>
            <a:off x="4493519" y="3132343"/>
            <a:ext cx="1066942" cy="1559715"/>
          </a:xfrm>
          <a:custGeom>
            <a:avLst/>
            <a:gdLst>
              <a:gd name="connsiteX0" fmla="*/ 46100 w 636625"/>
              <a:gd name="connsiteY0" fmla="*/ 11856 h 930596"/>
              <a:gd name="connsiteX1" fmla="*/ 115537 w 636625"/>
              <a:gd name="connsiteY1" fmla="*/ 2331 h 930596"/>
              <a:gd name="connsiteX2" fmla="*/ 121443 w 636625"/>
              <a:gd name="connsiteY2" fmla="*/ 4046 h 930596"/>
              <a:gd name="connsiteX3" fmla="*/ 614076 w 636625"/>
              <a:gd name="connsiteY3" fmla="*/ 858438 h 930596"/>
              <a:gd name="connsiteX4" fmla="*/ 612742 w 636625"/>
              <a:gd name="connsiteY4" fmla="*/ 863772 h 930596"/>
              <a:gd name="connsiteX5" fmla="*/ 496623 w 636625"/>
              <a:gd name="connsiteY5" fmla="*/ 925989 h 930596"/>
              <a:gd name="connsiteX6" fmla="*/ 433101 w 636625"/>
              <a:gd name="connsiteY6" fmla="*/ 814623 h 930596"/>
              <a:gd name="connsiteX7" fmla="*/ 69150 w 636625"/>
              <a:gd name="connsiteY7" fmla="*/ 182735 h 930596"/>
              <a:gd name="connsiteX8" fmla="*/ 64388 w 636625"/>
              <a:gd name="connsiteY8" fmla="*/ 181401 h 930596"/>
              <a:gd name="connsiteX9" fmla="*/ 4104 w 636625"/>
              <a:gd name="connsiteY9" fmla="*/ 64111 h 930596"/>
              <a:gd name="connsiteX10" fmla="*/ 46100 w 636625"/>
              <a:gd name="connsiteY10" fmla="*/ 11952 h 93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6625" h="930596">
                <a:moveTo>
                  <a:pt x="46100" y="11856"/>
                </a:moveTo>
                <a:cubicBezTo>
                  <a:pt x="67103" y="-307"/>
                  <a:pt x="92039" y="-3727"/>
                  <a:pt x="115537" y="2331"/>
                </a:cubicBezTo>
                <a:cubicBezTo>
                  <a:pt x="117633" y="2903"/>
                  <a:pt x="119537" y="3379"/>
                  <a:pt x="121443" y="4046"/>
                </a:cubicBezTo>
                <a:cubicBezTo>
                  <a:pt x="490365" y="107888"/>
                  <a:pt x="709030" y="487125"/>
                  <a:pt x="614076" y="858438"/>
                </a:cubicBezTo>
                <a:cubicBezTo>
                  <a:pt x="614076" y="860153"/>
                  <a:pt x="613218" y="861962"/>
                  <a:pt x="612742" y="863772"/>
                </a:cubicBezTo>
                <a:cubicBezTo>
                  <a:pt x="597855" y="913016"/>
                  <a:pt x="545867" y="940877"/>
                  <a:pt x="496623" y="925989"/>
                </a:cubicBezTo>
                <a:cubicBezTo>
                  <a:pt x="449207" y="911655"/>
                  <a:pt x="421299" y="862725"/>
                  <a:pt x="433101" y="814623"/>
                </a:cubicBezTo>
                <a:cubicBezTo>
                  <a:pt x="504500" y="539970"/>
                  <a:pt x="342547" y="258792"/>
                  <a:pt x="69150" y="182735"/>
                </a:cubicBezTo>
                <a:lnTo>
                  <a:pt x="64388" y="181401"/>
                </a:lnTo>
                <a:cubicBezTo>
                  <a:pt x="15353" y="165657"/>
                  <a:pt x="-11641" y="113145"/>
                  <a:pt x="4104" y="64111"/>
                </a:cubicBezTo>
                <a:cubicBezTo>
                  <a:pt x="11162" y="42127"/>
                  <a:pt x="26126" y="23534"/>
                  <a:pt x="46100" y="11952"/>
                </a:cubicBezTo>
                <a:close/>
              </a:path>
            </a:pathLst>
          </a:custGeom>
          <a:solidFill>
            <a:schemeClr val="tx2">
              <a:lumMod val="50000"/>
              <a:lumOff val="5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mn-ea"/>
              <a:sym typeface="+mn-ea"/>
            </a:endParaRPr>
          </a:p>
        </p:txBody>
      </p:sp>
      <p:sp>
        <p:nvSpPr>
          <p:cNvPr id="142" name="任意多边形: 形状 22"/>
          <p:cNvSpPr/>
          <p:nvPr>
            <p:custDataLst>
              <p:tags r:id="rId3"/>
            </p:custDataLst>
          </p:nvPr>
        </p:nvSpPr>
        <p:spPr>
          <a:xfrm>
            <a:off x="5213613" y="4087091"/>
            <a:ext cx="1754771" cy="608634"/>
          </a:xfrm>
          <a:custGeom>
            <a:avLst/>
            <a:gdLst>
              <a:gd name="connsiteX0" fmla="*/ -385 w 1047316"/>
              <a:gd name="connsiteY0" fmla="*/ 269154 h 362846"/>
              <a:gd name="connsiteX1" fmla="*/ 25999 w 1047316"/>
              <a:gd name="connsiteY1" fmla="*/ 204193 h 362846"/>
              <a:gd name="connsiteX2" fmla="*/ 30476 w 1047316"/>
              <a:gd name="connsiteY2" fmla="*/ 199907 h 362846"/>
              <a:gd name="connsiteX3" fmla="*/ 1016694 w 1047316"/>
              <a:gd name="connsiteY3" fmla="*/ 200478 h 362846"/>
              <a:gd name="connsiteX4" fmla="*/ 1020695 w 1047316"/>
              <a:gd name="connsiteY4" fmla="*/ 204288 h 362846"/>
              <a:gd name="connsiteX5" fmla="*/ 1018581 w 1047316"/>
              <a:gd name="connsiteY5" fmla="*/ 336009 h 362846"/>
              <a:gd name="connsiteX6" fmla="*/ 888298 w 1047316"/>
              <a:gd name="connsiteY6" fmla="*/ 335352 h 362846"/>
              <a:gd name="connsiteX7" fmla="*/ 159064 w 1047316"/>
              <a:gd name="connsiteY7" fmla="*/ 334590 h 362846"/>
              <a:gd name="connsiteX8" fmla="*/ 155539 w 1047316"/>
              <a:gd name="connsiteY8" fmla="*/ 338019 h 362846"/>
              <a:gd name="connsiteX9" fmla="*/ 23818 w 1047316"/>
              <a:gd name="connsiteY9" fmla="*/ 331647 h 362846"/>
              <a:gd name="connsiteX10" fmla="*/ -385 w 1047316"/>
              <a:gd name="connsiteY10" fmla="*/ 269154 h 36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7316" h="362846">
                <a:moveTo>
                  <a:pt x="-385" y="269154"/>
                </a:moveTo>
                <a:cubicBezTo>
                  <a:pt x="-432" y="244884"/>
                  <a:pt x="9035" y="221557"/>
                  <a:pt x="25999" y="204193"/>
                </a:cubicBezTo>
                <a:cubicBezTo>
                  <a:pt x="27523" y="202669"/>
                  <a:pt x="28952" y="201240"/>
                  <a:pt x="30476" y="199907"/>
                </a:cubicBezTo>
                <a:cubicBezTo>
                  <a:pt x="304863" y="-67651"/>
                  <a:pt x="742613" y="-67403"/>
                  <a:pt x="1016694" y="200478"/>
                </a:cubicBezTo>
                <a:lnTo>
                  <a:pt x="1020695" y="204288"/>
                </a:lnTo>
                <a:cubicBezTo>
                  <a:pt x="1056490" y="241245"/>
                  <a:pt x="1055537" y="300224"/>
                  <a:pt x="1018581" y="336009"/>
                </a:cubicBezTo>
                <a:cubicBezTo>
                  <a:pt x="982195" y="371252"/>
                  <a:pt x="924321" y="370957"/>
                  <a:pt x="888298" y="335352"/>
                </a:cubicBezTo>
                <a:cubicBezTo>
                  <a:pt x="686168" y="136127"/>
                  <a:pt x="361613" y="135784"/>
                  <a:pt x="159064" y="334590"/>
                </a:cubicBezTo>
                <a:lnTo>
                  <a:pt x="155539" y="338019"/>
                </a:lnTo>
                <a:cubicBezTo>
                  <a:pt x="117411" y="372633"/>
                  <a:pt x="58432" y="369785"/>
                  <a:pt x="23818" y="331647"/>
                </a:cubicBezTo>
                <a:cubicBezTo>
                  <a:pt x="8283" y="314531"/>
                  <a:pt x="-337" y="292261"/>
                  <a:pt x="-385" y="269154"/>
                </a:cubicBezTo>
                <a:close/>
              </a:path>
            </a:pathLst>
          </a:custGeom>
          <a:solidFill>
            <a:schemeClr val="tx2">
              <a:lumMod val="50000"/>
              <a:lumOff val="5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mn-ea"/>
              <a:sym typeface="+mn-ea"/>
            </a:endParaRPr>
          </a:p>
        </p:txBody>
      </p:sp>
      <p:sp>
        <p:nvSpPr>
          <p:cNvPr id="143" name="任意多边形: 形状 23"/>
          <p:cNvSpPr/>
          <p:nvPr>
            <p:custDataLst>
              <p:tags r:id="rId4"/>
            </p:custDataLst>
          </p:nvPr>
        </p:nvSpPr>
        <p:spPr>
          <a:xfrm>
            <a:off x="6623736" y="3133077"/>
            <a:ext cx="1068409" cy="1563381"/>
          </a:xfrm>
          <a:custGeom>
            <a:avLst/>
            <a:gdLst>
              <a:gd name="connsiteX0" fmla="*/ 66153 w 637916"/>
              <a:gd name="connsiteY0" fmla="*/ 919207 h 932225"/>
              <a:gd name="connsiteX1" fmla="*/ 23099 w 637916"/>
              <a:gd name="connsiteY1" fmla="*/ 863866 h 932225"/>
              <a:gd name="connsiteX2" fmla="*/ 21576 w 637916"/>
              <a:gd name="connsiteY2" fmla="*/ 857866 h 932225"/>
              <a:gd name="connsiteX3" fmla="*/ 515257 w 637916"/>
              <a:gd name="connsiteY3" fmla="*/ 4044 h 932225"/>
              <a:gd name="connsiteX4" fmla="*/ 520495 w 637916"/>
              <a:gd name="connsiteY4" fmla="*/ 2520 h 932225"/>
              <a:gd name="connsiteX5" fmla="*/ 634414 w 637916"/>
              <a:gd name="connsiteY5" fmla="*/ 68814 h 932225"/>
              <a:gd name="connsiteX6" fmla="*/ 568120 w 637916"/>
              <a:gd name="connsiteY6" fmla="*/ 182734 h 932225"/>
              <a:gd name="connsiteX7" fmla="*/ 202836 w 637916"/>
              <a:gd name="connsiteY7" fmla="*/ 813860 h 932225"/>
              <a:gd name="connsiteX8" fmla="*/ 204074 w 637916"/>
              <a:gd name="connsiteY8" fmla="*/ 818623 h 932225"/>
              <a:gd name="connsiteX9" fmla="*/ 132704 w 637916"/>
              <a:gd name="connsiteY9" fmla="*/ 929512 h 932225"/>
              <a:gd name="connsiteX10" fmla="*/ 66439 w 637916"/>
              <a:gd name="connsiteY10" fmla="*/ 919207 h 93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7916" h="932225">
                <a:moveTo>
                  <a:pt x="66153" y="919207"/>
                </a:moveTo>
                <a:cubicBezTo>
                  <a:pt x="45112" y="907110"/>
                  <a:pt x="29653" y="887241"/>
                  <a:pt x="23099" y="863866"/>
                </a:cubicBezTo>
                <a:cubicBezTo>
                  <a:pt x="22528" y="861866"/>
                  <a:pt x="21957" y="859866"/>
                  <a:pt x="21576" y="857866"/>
                </a:cubicBezTo>
                <a:cubicBezTo>
                  <a:pt x="-72950" y="486428"/>
                  <a:pt x="146191" y="107429"/>
                  <a:pt x="515257" y="4044"/>
                </a:cubicBezTo>
                <a:lnTo>
                  <a:pt x="520495" y="2520"/>
                </a:lnTo>
                <a:cubicBezTo>
                  <a:pt x="570263" y="-10634"/>
                  <a:pt x="621260" y="19046"/>
                  <a:pt x="634414" y="68814"/>
                </a:cubicBezTo>
                <a:cubicBezTo>
                  <a:pt x="647568" y="118582"/>
                  <a:pt x="617888" y="169579"/>
                  <a:pt x="568120" y="182734"/>
                </a:cubicBezTo>
                <a:cubicBezTo>
                  <a:pt x="294496" y="258124"/>
                  <a:pt x="131904" y="539044"/>
                  <a:pt x="202836" y="813860"/>
                </a:cubicBezTo>
                <a:cubicBezTo>
                  <a:pt x="202836" y="815479"/>
                  <a:pt x="203598" y="817098"/>
                  <a:pt x="204074" y="818623"/>
                </a:cubicBezTo>
                <a:cubicBezTo>
                  <a:pt x="214990" y="868953"/>
                  <a:pt x="183034" y="918597"/>
                  <a:pt x="132704" y="929512"/>
                </a:cubicBezTo>
                <a:cubicBezTo>
                  <a:pt x="110101" y="934408"/>
                  <a:pt x="86479" y="930741"/>
                  <a:pt x="66439" y="919207"/>
                </a:cubicBezTo>
                <a:close/>
              </a:path>
            </a:pathLst>
          </a:custGeom>
          <a:solidFill>
            <a:schemeClr val="tx2">
              <a:lumMod val="50000"/>
              <a:lumOff val="5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mn-ea"/>
              <a:sym typeface="+mn-ea"/>
            </a:endParaRPr>
          </a:p>
        </p:txBody>
      </p:sp>
      <p:sp>
        <p:nvSpPr>
          <p:cNvPr id="144" name="任意多边形: 形状 24"/>
          <p:cNvSpPr/>
          <p:nvPr>
            <p:custDataLst>
              <p:tags r:id="rId5"/>
            </p:custDataLst>
          </p:nvPr>
        </p:nvSpPr>
        <p:spPr>
          <a:xfrm>
            <a:off x="6624470" y="1882078"/>
            <a:ext cx="1066942" cy="1564115"/>
          </a:xfrm>
          <a:custGeom>
            <a:avLst/>
            <a:gdLst>
              <a:gd name="connsiteX0" fmla="*/ 589812 w 636649"/>
              <a:gd name="connsiteY0" fmla="*/ 919875 h 932925"/>
              <a:gd name="connsiteX1" fmla="*/ 520374 w 636649"/>
              <a:gd name="connsiteY1" fmla="*/ 929400 h 932925"/>
              <a:gd name="connsiteX2" fmla="*/ 514373 w 636649"/>
              <a:gd name="connsiteY2" fmla="*/ 927685 h 932925"/>
              <a:gd name="connsiteX3" fmla="*/ 21740 w 636649"/>
              <a:gd name="connsiteY3" fmla="*/ 73388 h 932925"/>
              <a:gd name="connsiteX4" fmla="*/ 23074 w 636649"/>
              <a:gd name="connsiteY4" fmla="*/ 68054 h 932925"/>
              <a:gd name="connsiteX5" fmla="*/ 137469 w 636649"/>
              <a:gd name="connsiteY5" fmla="*/ 2713 h 932925"/>
              <a:gd name="connsiteX6" fmla="*/ 202811 w 636649"/>
              <a:gd name="connsiteY6" fmla="*/ 117108 h 932925"/>
              <a:gd name="connsiteX7" fmla="*/ 566761 w 636649"/>
              <a:gd name="connsiteY7" fmla="*/ 749092 h 932925"/>
              <a:gd name="connsiteX8" fmla="*/ 571428 w 636649"/>
              <a:gd name="connsiteY8" fmla="*/ 750425 h 932925"/>
              <a:gd name="connsiteX9" fmla="*/ 631797 w 636649"/>
              <a:gd name="connsiteY9" fmla="*/ 867668 h 932925"/>
              <a:gd name="connsiteX10" fmla="*/ 589812 w 636649"/>
              <a:gd name="connsiteY10" fmla="*/ 919875 h 93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6649" h="932925">
                <a:moveTo>
                  <a:pt x="589812" y="919875"/>
                </a:moveTo>
                <a:cubicBezTo>
                  <a:pt x="568809" y="932038"/>
                  <a:pt x="543872" y="935457"/>
                  <a:pt x="520374" y="929400"/>
                </a:cubicBezTo>
                <a:cubicBezTo>
                  <a:pt x="518279" y="928828"/>
                  <a:pt x="516278" y="928352"/>
                  <a:pt x="514373" y="927685"/>
                </a:cubicBezTo>
                <a:cubicBezTo>
                  <a:pt x="145527" y="823806"/>
                  <a:pt x="-73110" y="444654"/>
                  <a:pt x="21740" y="73388"/>
                </a:cubicBezTo>
                <a:cubicBezTo>
                  <a:pt x="22216" y="71578"/>
                  <a:pt x="22693" y="69768"/>
                  <a:pt x="23074" y="68054"/>
                </a:cubicBezTo>
                <a:cubicBezTo>
                  <a:pt x="36618" y="18419"/>
                  <a:pt x="87834" y="-10832"/>
                  <a:pt x="137469" y="2713"/>
                </a:cubicBezTo>
                <a:cubicBezTo>
                  <a:pt x="187104" y="16257"/>
                  <a:pt x="216355" y="67473"/>
                  <a:pt x="202811" y="117108"/>
                </a:cubicBezTo>
                <a:cubicBezTo>
                  <a:pt x="131354" y="391789"/>
                  <a:pt x="293317" y="673035"/>
                  <a:pt x="566761" y="749092"/>
                </a:cubicBezTo>
                <a:lnTo>
                  <a:pt x="571428" y="750425"/>
                </a:lnTo>
                <a:cubicBezTo>
                  <a:pt x="620472" y="766132"/>
                  <a:pt x="647504" y="818624"/>
                  <a:pt x="631797" y="867668"/>
                </a:cubicBezTo>
                <a:cubicBezTo>
                  <a:pt x="624749" y="889671"/>
                  <a:pt x="609785" y="908273"/>
                  <a:pt x="589812" y="919875"/>
                </a:cubicBezTo>
                <a:close/>
              </a:path>
            </a:pathLst>
          </a:custGeom>
          <a:solidFill>
            <a:schemeClr val="tx2">
              <a:lumMod val="50000"/>
              <a:lumOff val="5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mn-ea"/>
              <a:sym typeface="+mn-ea"/>
            </a:endParaRPr>
          </a:p>
        </p:txBody>
      </p:sp>
      <p:sp>
        <p:nvSpPr>
          <p:cNvPr id="145" name="任意多边形: 形状 28"/>
          <p:cNvSpPr/>
          <p:nvPr>
            <p:custDataLst>
              <p:tags r:id="rId6"/>
            </p:custDataLst>
          </p:nvPr>
        </p:nvSpPr>
        <p:spPr>
          <a:xfrm>
            <a:off x="5215080" y="1883545"/>
            <a:ext cx="1754771" cy="608634"/>
          </a:xfrm>
          <a:custGeom>
            <a:avLst/>
            <a:gdLst>
              <a:gd name="connsiteX0" fmla="*/ 1046932 w 1047316"/>
              <a:gd name="connsiteY0" fmla="*/ 92499 h 362846"/>
              <a:gd name="connsiteX1" fmla="*/ 1020548 w 1047316"/>
              <a:gd name="connsiteY1" fmla="*/ 157459 h 362846"/>
              <a:gd name="connsiteX2" fmla="*/ 1016071 w 1047316"/>
              <a:gd name="connsiteY2" fmla="*/ 161746 h 362846"/>
              <a:gd name="connsiteX3" fmla="*/ 29852 w 1047316"/>
              <a:gd name="connsiteY3" fmla="*/ 161174 h 362846"/>
              <a:gd name="connsiteX4" fmla="*/ 25852 w 1047316"/>
              <a:gd name="connsiteY4" fmla="*/ 157364 h 362846"/>
              <a:gd name="connsiteX5" fmla="*/ 27966 w 1047316"/>
              <a:gd name="connsiteY5" fmla="*/ 25643 h 362846"/>
              <a:gd name="connsiteX6" fmla="*/ 158249 w 1047316"/>
              <a:gd name="connsiteY6" fmla="*/ 26300 h 362846"/>
              <a:gd name="connsiteX7" fmla="*/ 887483 w 1047316"/>
              <a:gd name="connsiteY7" fmla="*/ 27062 h 362846"/>
              <a:gd name="connsiteX8" fmla="*/ 891007 w 1047316"/>
              <a:gd name="connsiteY8" fmla="*/ 23633 h 362846"/>
              <a:gd name="connsiteX9" fmla="*/ 1022729 w 1047316"/>
              <a:gd name="connsiteY9" fmla="*/ 30006 h 362846"/>
              <a:gd name="connsiteX10" fmla="*/ 1046932 w 1047316"/>
              <a:gd name="connsiteY10" fmla="*/ 92499 h 362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7316" h="362846">
                <a:moveTo>
                  <a:pt x="1046932" y="92499"/>
                </a:moveTo>
                <a:cubicBezTo>
                  <a:pt x="1046979" y="116768"/>
                  <a:pt x="1037512" y="140095"/>
                  <a:pt x="1020548" y="157459"/>
                </a:cubicBezTo>
                <a:cubicBezTo>
                  <a:pt x="1019023" y="158983"/>
                  <a:pt x="1017595" y="160412"/>
                  <a:pt x="1016071" y="161746"/>
                </a:cubicBezTo>
                <a:cubicBezTo>
                  <a:pt x="741684" y="429303"/>
                  <a:pt x="303934" y="429055"/>
                  <a:pt x="29852" y="161174"/>
                </a:cubicBezTo>
                <a:lnTo>
                  <a:pt x="25852" y="157364"/>
                </a:lnTo>
                <a:cubicBezTo>
                  <a:pt x="-9943" y="120407"/>
                  <a:pt x="-8991" y="61428"/>
                  <a:pt x="27966" y="25643"/>
                </a:cubicBezTo>
                <a:cubicBezTo>
                  <a:pt x="64352" y="-9600"/>
                  <a:pt x="122226" y="-9304"/>
                  <a:pt x="158249" y="26300"/>
                </a:cubicBezTo>
                <a:cubicBezTo>
                  <a:pt x="360379" y="225525"/>
                  <a:pt x="684934" y="225868"/>
                  <a:pt x="887483" y="27062"/>
                </a:cubicBezTo>
                <a:lnTo>
                  <a:pt x="891007" y="23633"/>
                </a:lnTo>
                <a:cubicBezTo>
                  <a:pt x="929136" y="-10981"/>
                  <a:pt x="988115" y="-8133"/>
                  <a:pt x="1022729" y="30006"/>
                </a:cubicBezTo>
                <a:cubicBezTo>
                  <a:pt x="1038264" y="47122"/>
                  <a:pt x="1046884" y="69391"/>
                  <a:pt x="1046932" y="92499"/>
                </a:cubicBezTo>
                <a:close/>
              </a:path>
            </a:pathLst>
          </a:custGeom>
          <a:solidFill>
            <a:schemeClr val="tx2">
              <a:lumMod val="50000"/>
              <a:lumOff val="5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146" name="任意多边形: 形状 26"/>
          <p:cNvSpPr/>
          <p:nvPr>
            <p:custDataLst>
              <p:tags r:id="rId7"/>
            </p:custDataLst>
          </p:nvPr>
        </p:nvSpPr>
        <p:spPr>
          <a:xfrm>
            <a:off x="4491319" y="1882811"/>
            <a:ext cx="1068409" cy="1561915"/>
          </a:xfrm>
          <a:custGeom>
            <a:avLst/>
            <a:gdLst>
              <a:gd name="connsiteX0" fmla="*/ 570948 w 637877"/>
              <a:gd name="connsiteY0" fmla="*/ 11764 h 932166"/>
              <a:gd name="connsiteX1" fmla="*/ 614096 w 637877"/>
              <a:gd name="connsiteY1" fmla="*/ 67104 h 932166"/>
              <a:gd name="connsiteX2" fmla="*/ 615525 w 637877"/>
              <a:gd name="connsiteY2" fmla="*/ 73105 h 932166"/>
              <a:gd name="connsiteX3" fmla="*/ 121939 w 637877"/>
              <a:gd name="connsiteY3" fmla="*/ 926926 h 932166"/>
              <a:gd name="connsiteX4" fmla="*/ 116605 w 637877"/>
              <a:gd name="connsiteY4" fmla="*/ 928450 h 932166"/>
              <a:gd name="connsiteX5" fmla="*/ 2734 w 637877"/>
              <a:gd name="connsiteY5" fmla="*/ 862204 h 932166"/>
              <a:gd name="connsiteX6" fmla="*/ 68980 w 637877"/>
              <a:gd name="connsiteY6" fmla="*/ 748333 h 932166"/>
              <a:gd name="connsiteX7" fmla="*/ 434169 w 637877"/>
              <a:gd name="connsiteY7" fmla="*/ 117111 h 932166"/>
              <a:gd name="connsiteX8" fmla="*/ 433026 w 637877"/>
              <a:gd name="connsiteY8" fmla="*/ 112348 h 932166"/>
              <a:gd name="connsiteX9" fmla="*/ 504473 w 637877"/>
              <a:gd name="connsiteY9" fmla="*/ 1506 h 932166"/>
              <a:gd name="connsiteX10" fmla="*/ 570567 w 637877"/>
              <a:gd name="connsiteY10" fmla="*/ 11764 h 93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7877" h="932166">
                <a:moveTo>
                  <a:pt x="570948" y="11764"/>
                </a:moveTo>
                <a:cubicBezTo>
                  <a:pt x="592017" y="23861"/>
                  <a:pt x="607505" y="43720"/>
                  <a:pt x="614096" y="67104"/>
                </a:cubicBezTo>
                <a:cubicBezTo>
                  <a:pt x="614572" y="69200"/>
                  <a:pt x="615144" y="71105"/>
                  <a:pt x="615525" y="73105"/>
                </a:cubicBezTo>
                <a:cubicBezTo>
                  <a:pt x="710060" y="444513"/>
                  <a:pt x="490966" y="823494"/>
                  <a:pt x="121939" y="926926"/>
                </a:cubicBezTo>
                <a:lnTo>
                  <a:pt x="116605" y="928450"/>
                </a:lnTo>
                <a:cubicBezTo>
                  <a:pt x="66866" y="941605"/>
                  <a:pt x="15888" y="911944"/>
                  <a:pt x="2734" y="862204"/>
                </a:cubicBezTo>
                <a:cubicBezTo>
                  <a:pt x="-10420" y="812464"/>
                  <a:pt x="19241" y="761486"/>
                  <a:pt x="68980" y="748333"/>
                </a:cubicBezTo>
                <a:cubicBezTo>
                  <a:pt x="342586" y="672856"/>
                  <a:pt x="505111" y="391926"/>
                  <a:pt x="434169" y="117111"/>
                </a:cubicBezTo>
                <a:cubicBezTo>
                  <a:pt x="434169" y="115492"/>
                  <a:pt x="433407" y="113967"/>
                  <a:pt x="433026" y="112348"/>
                </a:cubicBezTo>
                <a:cubicBezTo>
                  <a:pt x="422148" y="62009"/>
                  <a:pt x="454143" y="12383"/>
                  <a:pt x="504473" y="1506"/>
                </a:cubicBezTo>
                <a:cubicBezTo>
                  <a:pt x="527019" y="-3362"/>
                  <a:pt x="550564" y="286"/>
                  <a:pt x="570567" y="11764"/>
                </a:cubicBezTo>
                <a:close/>
              </a:path>
            </a:pathLst>
          </a:custGeom>
          <a:solidFill>
            <a:schemeClr val="tx2">
              <a:lumMod val="50000"/>
              <a:lumOff val="5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mn-ea"/>
              <a:sym typeface="+mn-ea"/>
            </a:endParaRPr>
          </a:p>
        </p:txBody>
      </p:sp>
      <p:sp>
        <p:nvSpPr>
          <p:cNvPr id="147" name="任意多边形: 形状 27"/>
          <p:cNvSpPr/>
          <p:nvPr>
            <p:custDataLst>
              <p:tags r:id="rId8"/>
            </p:custDataLst>
          </p:nvPr>
        </p:nvSpPr>
        <p:spPr>
          <a:xfrm>
            <a:off x="4492052" y="3133077"/>
            <a:ext cx="531638" cy="311650"/>
          </a:xfrm>
          <a:custGeom>
            <a:avLst/>
            <a:gdLst>
              <a:gd name="connsiteX0" fmla="*/ 317090 w 317475"/>
              <a:gd name="connsiteY0" fmla="*/ 92141 h 185832"/>
              <a:gd name="connsiteX1" fmla="*/ 121351 w 317475"/>
              <a:gd name="connsiteY1" fmla="*/ 180818 h 185832"/>
              <a:gd name="connsiteX2" fmla="*/ 116017 w 317475"/>
              <a:gd name="connsiteY2" fmla="*/ 182342 h 185832"/>
              <a:gd name="connsiteX3" fmla="*/ 69726 w 317475"/>
              <a:gd name="connsiteY3" fmla="*/ 182342 h 185832"/>
              <a:gd name="connsiteX4" fmla="*/ 64297 w 317475"/>
              <a:gd name="connsiteY4" fmla="*/ 180818 h 185832"/>
              <a:gd name="connsiteX5" fmla="*/ 57629 w 317475"/>
              <a:gd name="connsiteY5" fmla="*/ 178342 h 185832"/>
              <a:gd name="connsiteX6" fmla="*/ 54772 w 317475"/>
              <a:gd name="connsiteY6" fmla="*/ 177104 h 185832"/>
              <a:gd name="connsiteX7" fmla="*/ 50676 w 317475"/>
              <a:gd name="connsiteY7" fmla="*/ 175103 h 185832"/>
              <a:gd name="connsiteX8" fmla="*/ 47342 w 317475"/>
              <a:gd name="connsiteY8" fmla="*/ 173293 h 185832"/>
              <a:gd name="connsiteX9" fmla="*/ 46390 w 317475"/>
              <a:gd name="connsiteY9" fmla="*/ 172817 h 185832"/>
              <a:gd name="connsiteX10" fmla="*/ 44961 w 317475"/>
              <a:gd name="connsiteY10" fmla="*/ 171960 h 185832"/>
              <a:gd name="connsiteX11" fmla="*/ 40960 w 317475"/>
              <a:gd name="connsiteY11" fmla="*/ 169388 h 185832"/>
              <a:gd name="connsiteX12" fmla="*/ 35817 w 317475"/>
              <a:gd name="connsiteY12" fmla="*/ 165673 h 185832"/>
              <a:gd name="connsiteX13" fmla="*/ 31912 w 317475"/>
              <a:gd name="connsiteY13" fmla="*/ 162435 h 185832"/>
              <a:gd name="connsiteX14" fmla="*/ 30388 w 317475"/>
              <a:gd name="connsiteY14" fmla="*/ 161102 h 185832"/>
              <a:gd name="connsiteX15" fmla="*/ 27340 w 317475"/>
              <a:gd name="connsiteY15" fmla="*/ 158244 h 185832"/>
              <a:gd name="connsiteX16" fmla="*/ 16291 w 317475"/>
              <a:gd name="connsiteY16" fmla="*/ 145100 h 185832"/>
              <a:gd name="connsiteX17" fmla="*/ 12671 w 317475"/>
              <a:gd name="connsiteY17" fmla="*/ 139480 h 185832"/>
              <a:gd name="connsiteX18" fmla="*/ 6575 w 317475"/>
              <a:gd name="connsiteY18" fmla="*/ 127193 h 185832"/>
              <a:gd name="connsiteX19" fmla="*/ 4480 w 317475"/>
              <a:gd name="connsiteY19" fmla="*/ 121573 h 185832"/>
              <a:gd name="connsiteX20" fmla="*/ 9242 w 317475"/>
              <a:gd name="connsiteY20" fmla="*/ 50802 h 185832"/>
              <a:gd name="connsiteX21" fmla="*/ 12005 w 317475"/>
              <a:gd name="connsiteY21" fmla="*/ 45659 h 185832"/>
              <a:gd name="connsiteX22" fmla="*/ 17243 w 317475"/>
              <a:gd name="connsiteY22" fmla="*/ 37657 h 185832"/>
              <a:gd name="connsiteX23" fmla="*/ 20101 w 317475"/>
              <a:gd name="connsiteY23" fmla="*/ 33943 h 185832"/>
              <a:gd name="connsiteX24" fmla="*/ 22958 w 317475"/>
              <a:gd name="connsiteY24" fmla="*/ 30418 h 185832"/>
              <a:gd name="connsiteX25" fmla="*/ 26197 w 317475"/>
              <a:gd name="connsiteY25" fmla="*/ 26989 h 185832"/>
              <a:gd name="connsiteX26" fmla="*/ 29054 w 317475"/>
              <a:gd name="connsiteY26" fmla="*/ 24227 h 185832"/>
              <a:gd name="connsiteX27" fmla="*/ 32959 w 317475"/>
              <a:gd name="connsiteY27" fmla="*/ 20798 h 185832"/>
              <a:gd name="connsiteX28" fmla="*/ 36484 w 317475"/>
              <a:gd name="connsiteY28" fmla="*/ 17941 h 185832"/>
              <a:gd name="connsiteX29" fmla="*/ 44008 w 317475"/>
              <a:gd name="connsiteY29" fmla="*/ 12797 h 185832"/>
              <a:gd name="connsiteX30" fmla="*/ 47914 w 317475"/>
              <a:gd name="connsiteY30" fmla="*/ 10511 h 185832"/>
              <a:gd name="connsiteX31" fmla="*/ 56010 w 317475"/>
              <a:gd name="connsiteY31" fmla="*/ 6606 h 185832"/>
              <a:gd name="connsiteX32" fmla="*/ 60106 w 317475"/>
              <a:gd name="connsiteY32" fmla="*/ 4891 h 185832"/>
              <a:gd name="connsiteX33" fmla="*/ 68583 w 317475"/>
              <a:gd name="connsiteY33" fmla="*/ 2225 h 185832"/>
              <a:gd name="connsiteX34" fmla="*/ 70298 w 317475"/>
              <a:gd name="connsiteY34" fmla="*/ 2225 h 185832"/>
              <a:gd name="connsiteX35" fmla="*/ 115541 w 317475"/>
              <a:gd name="connsiteY35" fmla="*/ 2225 h 185832"/>
              <a:gd name="connsiteX36" fmla="*/ 121447 w 317475"/>
              <a:gd name="connsiteY36" fmla="*/ 3939 h 185832"/>
              <a:gd name="connsiteX37" fmla="*/ 317090 w 317475"/>
              <a:gd name="connsiteY37" fmla="*/ 92141 h 18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17475" h="185832">
                <a:moveTo>
                  <a:pt x="317090" y="92141"/>
                </a:moveTo>
                <a:cubicBezTo>
                  <a:pt x="256740" y="131498"/>
                  <a:pt x="190731" y="161406"/>
                  <a:pt x="121351" y="180818"/>
                </a:cubicBezTo>
                <a:lnTo>
                  <a:pt x="116017" y="182342"/>
                </a:lnTo>
                <a:cubicBezTo>
                  <a:pt x="100825" y="186200"/>
                  <a:pt x="84918" y="186200"/>
                  <a:pt x="69726" y="182342"/>
                </a:cubicBezTo>
                <a:lnTo>
                  <a:pt x="64297" y="180818"/>
                </a:lnTo>
                <a:cubicBezTo>
                  <a:pt x="62011" y="180056"/>
                  <a:pt x="59820" y="179294"/>
                  <a:pt x="57629" y="178342"/>
                </a:cubicBezTo>
                <a:lnTo>
                  <a:pt x="54772" y="177104"/>
                </a:lnTo>
                <a:cubicBezTo>
                  <a:pt x="53372" y="176513"/>
                  <a:pt x="52000" y="175846"/>
                  <a:pt x="50676" y="175103"/>
                </a:cubicBezTo>
                <a:cubicBezTo>
                  <a:pt x="49523" y="174579"/>
                  <a:pt x="48409" y="173970"/>
                  <a:pt x="47342" y="173293"/>
                </a:cubicBezTo>
                <a:lnTo>
                  <a:pt x="46390" y="172817"/>
                </a:lnTo>
                <a:lnTo>
                  <a:pt x="44961" y="171960"/>
                </a:lnTo>
                <a:cubicBezTo>
                  <a:pt x="43580" y="171179"/>
                  <a:pt x="42246" y="170321"/>
                  <a:pt x="40960" y="169388"/>
                </a:cubicBezTo>
                <a:cubicBezTo>
                  <a:pt x="39170" y="168255"/>
                  <a:pt x="37455" y="167016"/>
                  <a:pt x="35817" y="165673"/>
                </a:cubicBezTo>
                <a:cubicBezTo>
                  <a:pt x="34445" y="164673"/>
                  <a:pt x="33150" y="163597"/>
                  <a:pt x="31912" y="162435"/>
                </a:cubicBezTo>
                <a:cubicBezTo>
                  <a:pt x="31340" y="162073"/>
                  <a:pt x="30826" y="161616"/>
                  <a:pt x="30388" y="161102"/>
                </a:cubicBezTo>
                <a:cubicBezTo>
                  <a:pt x="29302" y="160225"/>
                  <a:pt x="28283" y="159273"/>
                  <a:pt x="27340" y="158244"/>
                </a:cubicBezTo>
                <a:cubicBezTo>
                  <a:pt x="23254" y="154224"/>
                  <a:pt x="19548" y="149824"/>
                  <a:pt x="16291" y="145100"/>
                </a:cubicBezTo>
                <a:cubicBezTo>
                  <a:pt x="14957" y="143290"/>
                  <a:pt x="13814" y="141385"/>
                  <a:pt x="12671" y="139480"/>
                </a:cubicBezTo>
                <a:cubicBezTo>
                  <a:pt x="10376" y="135517"/>
                  <a:pt x="8337" y="131421"/>
                  <a:pt x="6575" y="127193"/>
                </a:cubicBezTo>
                <a:cubicBezTo>
                  <a:pt x="5813" y="125383"/>
                  <a:pt x="5147" y="123478"/>
                  <a:pt x="4480" y="121573"/>
                </a:cubicBezTo>
                <a:cubicBezTo>
                  <a:pt x="-3379" y="98284"/>
                  <a:pt x="-1664" y="72824"/>
                  <a:pt x="9242" y="50802"/>
                </a:cubicBezTo>
                <a:cubicBezTo>
                  <a:pt x="10099" y="49088"/>
                  <a:pt x="11052" y="47373"/>
                  <a:pt x="12005" y="45659"/>
                </a:cubicBezTo>
                <a:cubicBezTo>
                  <a:pt x="13605" y="42896"/>
                  <a:pt x="15357" y="40229"/>
                  <a:pt x="17243" y="37657"/>
                </a:cubicBezTo>
                <a:cubicBezTo>
                  <a:pt x="18091" y="36343"/>
                  <a:pt x="19043" y="35095"/>
                  <a:pt x="20101" y="33943"/>
                </a:cubicBezTo>
                <a:lnTo>
                  <a:pt x="22958" y="30418"/>
                </a:lnTo>
                <a:cubicBezTo>
                  <a:pt x="24006" y="29275"/>
                  <a:pt x="25054" y="28037"/>
                  <a:pt x="26197" y="26989"/>
                </a:cubicBezTo>
                <a:lnTo>
                  <a:pt x="29054" y="24227"/>
                </a:lnTo>
                <a:cubicBezTo>
                  <a:pt x="30283" y="23008"/>
                  <a:pt x="31588" y="21865"/>
                  <a:pt x="32959" y="20798"/>
                </a:cubicBezTo>
                <a:cubicBezTo>
                  <a:pt x="34064" y="19770"/>
                  <a:pt x="35246" y="18807"/>
                  <a:pt x="36484" y="17941"/>
                </a:cubicBezTo>
                <a:cubicBezTo>
                  <a:pt x="38960" y="16035"/>
                  <a:pt x="41437" y="14416"/>
                  <a:pt x="44008" y="12797"/>
                </a:cubicBezTo>
                <a:lnTo>
                  <a:pt x="47914" y="10511"/>
                </a:lnTo>
                <a:cubicBezTo>
                  <a:pt x="50533" y="9054"/>
                  <a:pt x="53238" y="7749"/>
                  <a:pt x="56010" y="6606"/>
                </a:cubicBezTo>
                <a:lnTo>
                  <a:pt x="60106" y="4891"/>
                </a:lnTo>
                <a:cubicBezTo>
                  <a:pt x="62868" y="3939"/>
                  <a:pt x="65725" y="2986"/>
                  <a:pt x="68583" y="2225"/>
                </a:cubicBezTo>
                <a:lnTo>
                  <a:pt x="70298" y="2225"/>
                </a:lnTo>
                <a:cubicBezTo>
                  <a:pt x="85147" y="-1538"/>
                  <a:pt x="100692" y="-1538"/>
                  <a:pt x="115541" y="2225"/>
                </a:cubicBezTo>
                <a:lnTo>
                  <a:pt x="121447" y="3939"/>
                </a:lnTo>
                <a:cubicBezTo>
                  <a:pt x="190760" y="23255"/>
                  <a:pt x="256721" y="52993"/>
                  <a:pt x="317090" y="92141"/>
                </a:cubicBezTo>
                <a:close/>
              </a:path>
            </a:pathLst>
          </a:custGeom>
          <a:solidFill>
            <a:schemeClr val="tx2">
              <a:lumMod val="50000"/>
              <a:lumOff val="5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mn-ea"/>
              <a:sym typeface="+mn-ea"/>
            </a:endParaRPr>
          </a:p>
        </p:txBody>
      </p:sp>
      <p:cxnSp>
        <p:nvCxnSpPr>
          <p:cNvPr id="148" name="直接连接符 147"/>
          <p:cNvCxnSpPr/>
          <p:nvPr>
            <p:custDataLst>
              <p:tags r:id="rId9"/>
            </p:custDataLst>
          </p:nvPr>
        </p:nvCxnSpPr>
        <p:spPr>
          <a:xfrm flipH="1">
            <a:off x="1823020" y="3271717"/>
            <a:ext cx="2898205" cy="0"/>
          </a:xfrm>
          <a:prstGeom prst="line">
            <a:avLst/>
          </a:prstGeom>
          <a:ln w="9525">
            <a:solidFill>
              <a:schemeClr val="accent6">
                <a:alpha val="40000"/>
              </a:schemeClr>
            </a:solidFill>
            <a:prstDash val="sysDash"/>
          </a:ln>
        </p:spPr>
        <p:style>
          <a:lnRef idx="2">
            <a:schemeClr val="accent1"/>
          </a:lnRef>
          <a:fillRef idx="0">
            <a:srgbClr val="FFFFFF"/>
          </a:fillRef>
          <a:effectRef idx="0">
            <a:srgbClr val="FFFFFF"/>
          </a:effectRef>
          <a:fontRef idx="minor">
            <a:schemeClr val="tx1"/>
          </a:fontRef>
        </p:style>
      </p:cxnSp>
      <p:sp>
        <p:nvSpPr>
          <p:cNvPr id="149" name="标题"/>
          <p:cNvSpPr txBox="1"/>
          <p:nvPr>
            <p:custDataLst>
              <p:tags r:id="rId10"/>
            </p:custDataLst>
          </p:nvPr>
        </p:nvSpPr>
        <p:spPr>
          <a:xfrm>
            <a:off x="7849200" y="1029432"/>
            <a:ext cx="2836800" cy="598805"/>
          </a:xfrm>
          <a:prstGeom prst="rect">
            <a:avLst/>
          </a:prstGeom>
          <a:noFill/>
        </p:spPr>
        <p:txBody>
          <a:bodyPr wrap="square" lIns="0" tIns="0" rIns="0" bIns="0" rtlCol="0" anchor="b">
            <a:noAutofit/>
          </a:bodyPr>
          <a:lstStyle/>
          <a:p>
            <a:pPr algn="r">
              <a:spcBef>
                <a:spcPct val="0"/>
              </a:spcBef>
              <a:spcAft>
                <a:spcPct val="0"/>
              </a:spcAft>
            </a:pPr>
            <a:r>
              <a:rPr lang="zh-CN" altLang="en-US" b="1" spc="600" dirty="0">
                <a:solidFill>
                  <a:schemeClr val="tx1"/>
                </a:solidFill>
                <a:latin typeface="微软雅黑" panose="020B0503020204020204" pitchFamily="34" charset="-122"/>
                <a:ea typeface="微软雅黑" panose="020B0503020204020204" pitchFamily="34" charset="-122"/>
                <a:sym typeface="+mn-ea"/>
              </a:rPr>
              <a:t>促进可持续发展</a:t>
            </a:r>
            <a:endParaRPr lang="zh-CN" altLang="en-US" b="1" spc="600" dirty="0">
              <a:solidFill>
                <a:schemeClr val="tx1"/>
              </a:solidFill>
              <a:latin typeface="微软雅黑" panose="020B0503020204020204" pitchFamily="34" charset="-122"/>
              <a:ea typeface="微软雅黑" panose="020B0503020204020204" pitchFamily="34" charset="-122"/>
              <a:cs typeface="+mn-ea"/>
              <a:sym typeface="+mn-ea"/>
            </a:endParaRPr>
          </a:p>
        </p:txBody>
      </p:sp>
      <p:cxnSp>
        <p:nvCxnSpPr>
          <p:cNvPr id="150" name="直接连接符 149"/>
          <p:cNvCxnSpPr/>
          <p:nvPr>
            <p:custDataLst>
              <p:tags r:id="rId11"/>
            </p:custDataLst>
          </p:nvPr>
        </p:nvCxnSpPr>
        <p:spPr>
          <a:xfrm flipH="1">
            <a:off x="1506000" y="1689832"/>
            <a:ext cx="325755" cy="0"/>
          </a:xfrm>
          <a:prstGeom prst="line">
            <a:avLst/>
          </a:prstGeom>
          <a:ln w="38100">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custDataLst>
              <p:tags r:id="rId12"/>
            </p:custDataLst>
          </p:nvPr>
        </p:nvCxnSpPr>
        <p:spPr>
          <a:xfrm flipH="1">
            <a:off x="1506000" y="3276062"/>
            <a:ext cx="325755" cy="0"/>
          </a:xfrm>
          <a:prstGeom prst="line">
            <a:avLst/>
          </a:prstGeom>
          <a:ln w="38100">
            <a:solidFill>
              <a:schemeClr val="accent6">
                <a:alpha val="6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custDataLst>
              <p:tags r:id="rId13"/>
            </p:custDataLst>
          </p:nvPr>
        </p:nvCxnSpPr>
        <p:spPr>
          <a:xfrm flipH="1">
            <a:off x="1506000" y="5098009"/>
            <a:ext cx="325755" cy="0"/>
          </a:xfrm>
          <a:prstGeom prst="line">
            <a:avLst/>
          </a:prstGeom>
          <a:ln w="38100">
            <a:solidFill>
              <a:schemeClr val="accent5">
                <a:alpha val="60000"/>
              </a:schemeClr>
            </a:solidFill>
          </a:ln>
        </p:spPr>
        <p:style>
          <a:lnRef idx="1">
            <a:schemeClr val="accent1"/>
          </a:lnRef>
          <a:fillRef idx="0">
            <a:schemeClr val="accent1"/>
          </a:fillRef>
          <a:effectRef idx="0">
            <a:schemeClr val="accent1"/>
          </a:effectRef>
          <a:fontRef idx="minor">
            <a:schemeClr val="tx1"/>
          </a:fontRef>
        </p:style>
      </p:cxnSp>
      <p:sp>
        <p:nvSpPr>
          <p:cNvPr id="153" name="标题"/>
          <p:cNvSpPr txBox="1"/>
          <p:nvPr>
            <p:custDataLst>
              <p:tags r:id="rId14"/>
            </p:custDataLst>
          </p:nvPr>
        </p:nvSpPr>
        <p:spPr>
          <a:xfrm>
            <a:off x="1506220" y="2627727"/>
            <a:ext cx="2836800" cy="598805"/>
          </a:xfrm>
          <a:prstGeom prst="rect">
            <a:avLst/>
          </a:prstGeom>
          <a:noFill/>
        </p:spPr>
        <p:txBody>
          <a:bodyPr wrap="square" lIns="0" tIns="0" rIns="0" bIns="0" rtlCol="0" anchor="b">
            <a:noAutofit/>
          </a:bodyPr>
          <a:lstStyle/>
          <a:p>
            <a:pPr algn="just">
              <a:spcBef>
                <a:spcPct val="0"/>
              </a:spcBef>
              <a:spcAft>
                <a:spcPct val="0"/>
              </a:spcAft>
            </a:pPr>
            <a:r>
              <a:rPr lang="zh-CN" altLang="en-US" b="1" spc="600" dirty="0">
                <a:solidFill>
                  <a:schemeClr val="tx1"/>
                </a:solidFill>
                <a:latin typeface="微软雅黑" panose="020B0503020204020204" pitchFamily="34" charset="-122"/>
                <a:ea typeface="微软雅黑" panose="020B0503020204020204" pitchFamily="34" charset="-122"/>
                <a:sym typeface="+mn-ea"/>
              </a:rPr>
              <a:t>增强支护质量</a:t>
            </a:r>
            <a:endParaRPr lang="zh-CN" altLang="en-US" b="1" spc="600" dirty="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154" name="正文"/>
          <p:cNvSpPr txBox="1"/>
          <p:nvPr>
            <p:custDataLst>
              <p:tags r:id="rId15"/>
            </p:custDataLst>
          </p:nvPr>
        </p:nvSpPr>
        <p:spPr>
          <a:xfrm>
            <a:off x="1506220" y="3330037"/>
            <a:ext cx="2836800" cy="615315"/>
          </a:xfrm>
          <a:prstGeom prst="rect">
            <a:avLst/>
          </a:prstGeom>
          <a:noFill/>
        </p:spPr>
        <p:txBody>
          <a:bodyPr wrap="square" lIns="0" tIns="0" rIns="0" bIns="0" rtlCol="0" anchor="t" anchorCtr="0">
            <a:noAutofit/>
          </a:bodyPr>
          <a:lstStyle/>
          <a:p>
            <a:pPr algn="just">
              <a:lnSpc>
                <a:spcPct val="150000"/>
              </a:lnSpc>
            </a:pPr>
            <a:r>
              <a:rPr lang="zh-CN" altLang="en-US" sz="1400" spc="300" dirty="0">
                <a:solidFill>
                  <a:srgbClr val="1C2035"/>
                </a:solidFill>
                <a:latin typeface="微软雅黑" panose="020B0503020204020204" pitchFamily="34" charset="-122"/>
                <a:ea typeface="微软雅黑" panose="020B0503020204020204" pitchFamily="34" charset="-122"/>
                <a:sym typeface="+mn-ea"/>
              </a:rPr>
              <a:t>通过实时监测和数据分析，智能化锚杆系统可以更准确地控制支护参数，确保支护效果，提高工程质量。</a:t>
            </a:r>
            <a:endParaRPr lang="zh-CN" altLang="en-US" sz="1400" dirty="0">
              <a:solidFill>
                <a:schemeClr val="tx1">
                  <a:lumMod val="75000"/>
                  <a:lumOff val="25000"/>
                </a:schemeClr>
              </a:solidFill>
              <a:latin typeface="+mn-ea"/>
              <a:cs typeface="+mn-ea"/>
              <a:sym typeface="+mn-ea"/>
            </a:endParaRPr>
          </a:p>
        </p:txBody>
      </p:sp>
      <p:sp>
        <p:nvSpPr>
          <p:cNvPr id="155" name="标题"/>
          <p:cNvSpPr txBox="1"/>
          <p:nvPr>
            <p:custDataLst>
              <p:tags r:id="rId16"/>
            </p:custDataLst>
          </p:nvPr>
        </p:nvSpPr>
        <p:spPr>
          <a:xfrm>
            <a:off x="1506220" y="1029432"/>
            <a:ext cx="2836800" cy="598805"/>
          </a:xfrm>
          <a:prstGeom prst="rect">
            <a:avLst/>
          </a:prstGeom>
          <a:noFill/>
        </p:spPr>
        <p:txBody>
          <a:bodyPr wrap="square" lIns="0" tIns="0" rIns="0" bIns="0" rtlCol="0" anchor="b">
            <a:noAutofit/>
          </a:bodyPr>
          <a:lstStyle/>
          <a:p>
            <a:pPr algn="just">
              <a:spcBef>
                <a:spcPct val="0"/>
              </a:spcBef>
              <a:spcAft>
                <a:spcPct val="0"/>
              </a:spcAft>
            </a:pPr>
            <a:r>
              <a:rPr lang="zh-CN" altLang="en-US" b="1" spc="600" dirty="0">
                <a:solidFill>
                  <a:schemeClr val="tx1"/>
                </a:solidFill>
                <a:latin typeface="微软雅黑" panose="020B0503020204020204" pitchFamily="34" charset="-122"/>
                <a:ea typeface="微软雅黑" panose="020B0503020204020204" pitchFamily="34" charset="-122"/>
                <a:sym typeface="+mn-ea"/>
              </a:rPr>
              <a:t>提高支护效率</a:t>
            </a:r>
            <a:endParaRPr lang="zh-CN" altLang="en-US" b="1" spc="600" dirty="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156" name="正文"/>
          <p:cNvSpPr txBox="1"/>
          <p:nvPr>
            <p:custDataLst>
              <p:tags r:id="rId17"/>
            </p:custDataLst>
          </p:nvPr>
        </p:nvSpPr>
        <p:spPr>
          <a:xfrm>
            <a:off x="1506219" y="1732377"/>
            <a:ext cx="2836800" cy="615315"/>
          </a:xfrm>
          <a:prstGeom prst="rect">
            <a:avLst/>
          </a:prstGeom>
          <a:noFill/>
        </p:spPr>
        <p:txBody>
          <a:bodyPr wrap="square" lIns="0" tIns="0" rIns="0" bIns="0" rtlCol="0" anchor="t" anchorCtr="0">
            <a:noAutofit/>
          </a:bodyPr>
          <a:lstStyle/>
          <a:p>
            <a:pPr algn="just">
              <a:lnSpc>
                <a:spcPct val="150000"/>
              </a:lnSpc>
            </a:pPr>
            <a:r>
              <a:rPr lang="zh-CN" altLang="en-US" sz="1400" spc="300" dirty="0">
                <a:solidFill>
                  <a:srgbClr val="1C2035"/>
                </a:solidFill>
                <a:latin typeface="微软雅黑" panose="020B0503020204020204" pitchFamily="34" charset="-122"/>
                <a:ea typeface="微软雅黑" panose="020B0503020204020204" pitchFamily="34" charset="-122"/>
                <a:sym typeface="+mn-ea"/>
              </a:rPr>
              <a:t>智能化技术可以实现锚杆的自动安装和监测，减少人工操作，提高施工效率。</a:t>
            </a:r>
            <a:endParaRPr lang="zh-CN" altLang="en-US" sz="1400" dirty="0">
              <a:solidFill>
                <a:schemeClr val="tx1">
                  <a:lumMod val="75000"/>
                  <a:lumOff val="25000"/>
                </a:schemeClr>
              </a:solidFill>
              <a:latin typeface="+mn-ea"/>
              <a:cs typeface="+mn-ea"/>
              <a:sym typeface="+mn-ea"/>
            </a:endParaRPr>
          </a:p>
        </p:txBody>
      </p:sp>
      <p:sp>
        <p:nvSpPr>
          <p:cNvPr id="157" name="标题"/>
          <p:cNvSpPr txBox="1"/>
          <p:nvPr>
            <p:custDataLst>
              <p:tags r:id="rId18"/>
            </p:custDataLst>
          </p:nvPr>
        </p:nvSpPr>
        <p:spPr>
          <a:xfrm>
            <a:off x="1528445" y="4481927"/>
            <a:ext cx="2836800" cy="598805"/>
          </a:xfrm>
          <a:prstGeom prst="rect">
            <a:avLst/>
          </a:prstGeom>
          <a:noFill/>
        </p:spPr>
        <p:txBody>
          <a:bodyPr wrap="square" lIns="0" tIns="0" rIns="0" bIns="0" rtlCol="0" anchor="b">
            <a:noAutofit/>
          </a:bodyPr>
          <a:lstStyle/>
          <a:p>
            <a:pPr algn="just">
              <a:spcBef>
                <a:spcPct val="0"/>
              </a:spcBef>
              <a:spcAft>
                <a:spcPct val="0"/>
              </a:spcAft>
            </a:pPr>
            <a:r>
              <a:rPr lang="zh-CN" altLang="en-US" b="1" spc="600" dirty="0">
                <a:solidFill>
                  <a:schemeClr val="tx1"/>
                </a:solidFill>
                <a:latin typeface="微软雅黑" panose="020B0503020204020204" pitchFamily="34" charset="-122"/>
                <a:ea typeface="微软雅黑" panose="020B0503020204020204" pitchFamily="34" charset="-122"/>
                <a:sym typeface="+mn-ea"/>
              </a:rPr>
              <a:t>降低劳动强度</a:t>
            </a:r>
            <a:endParaRPr lang="zh-CN" altLang="en-US" b="1" spc="600" dirty="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158" name="正文"/>
          <p:cNvSpPr txBox="1"/>
          <p:nvPr>
            <p:custDataLst>
              <p:tags r:id="rId19"/>
            </p:custDataLst>
          </p:nvPr>
        </p:nvSpPr>
        <p:spPr>
          <a:xfrm>
            <a:off x="1506220" y="5107402"/>
            <a:ext cx="2836800" cy="615315"/>
          </a:xfrm>
          <a:prstGeom prst="rect">
            <a:avLst/>
          </a:prstGeom>
          <a:noFill/>
        </p:spPr>
        <p:txBody>
          <a:bodyPr wrap="square" lIns="0" tIns="0" rIns="0" bIns="0" rtlCol="0" anchor="t" anchorCtr="0">
            <a:noAutofit/>
          </a:bodyPr>
          <a:lstStyle/>
          <a:p>
            <a:pPr algn="just">
              <a:lnSpc>
                <a:spcPct val="150000"/>
              </a:lnSpc>
            </a:pPr>
            <a:r>
              <a:rPr lang="zh-CN" altLang="en-US" sz="1400" spc="300" dirty="0">
                <a:solidFill>
                  <a:srgbClr val="1C2035"/>
                </a:solidFill>
                <a:latin typeface="微软雅黑" panose="020B0503020204020204" pitchFamily="34" charset="-122"/>
                <a:ea typeface="微软雅黑" panose="020B0503020204020204" pitchFamily="34" charset="-122"/>
                <a:sym typeface="+mn-ea"/>
              </a:rPr>
              <a:t>智能化技术的应用可以减少工人的体力劳动，降低劳动强度，改善工作环境。</a:t>
            </a:r>
            <a:endParaRPr lang="zh-CN" altLang="en-US" sz="1400" dirty="0">
              <a:solidFill>
                <a:schemeClr val="tx1">
                  <a:lumMod val="75000"/>
                  <a:lumOff val="25000"/>
                </a:schemeClr>
              </a:solidFill>
              <a:latin typeface="+mn-ea"/>
              <a:cs typeface="+mn-ea"/>
              <a:sym typeface="+mn-ea"/>
            </a:endParaRPr>
          </a:p>
        </p:txBody>
      </p:sp>
      <p:cxnSp>
        <p:nvCxnSpPr>
          <p:cNvPr id="159" name="直接连接符 158"/>
          <p:cNvCxnSpPr/>
          <p:nvPr>
            <p:custDataLst>
              <p:tags r:id="rId20"/>
            </p:custDataLst>
          </p:nvPr>
        </p:nvCxnSpPr>
        <p:spPr>
          <a:xfrm>
            <a:off x="10360245" y="1689832"/>
            <a:ext cx="325755" cy="0"/>
          </a:xfrm>
          <a:prstGeom prst="line">
            <a:avLst/>
          </a:prstGeom>
          <a:ln w="38100">
            <a:solidFill>
              <a:schemeClr val="accent2">
                <a:alpha val="60000"/>
              </a:schemeClr>
            </a:solidFill>
          </a:ln>
        </p:spPr>
        <p:style>
          <a:lnRef idx="1">
            <a:schemeClr val="accent1"/>
          </a:lnRef>
          <a:fillRef idx="0">
            <a:schemeClr val="accent1"/>
          </a:fillRef>
          <a:effectRef idx="0">
            <a:schemeClr val="accent1"/>
          </a:effectRef>
          <a:fontRef idx="minor">
            <a:schemeClr val="tx1"/>
          </a:fontRef>
        </p:style>
      </p:cxnSp>
      <p:sp>
        <p:nvSpPr>
          <p:cNvPr id="160" name="正文"/>
          <p:cNvSpPr txBox="1"/>
          <p:nvPr>
            <p:custDataLst>
              <p:tags r:id="rId21"/>
            </p:custDataLst>
          </p:nvPr>
        </p:nvSpPr>
        <p:spPr>
          <a:xfrm>
            <a:off x="7849200" y="1732377"/>
            <a:ext cx="2836800" cy="615315"/>
          </a:xfrm>
          <a:prstGeom prst="rect">
            <a:avLst/>
          </a:prstGeom>
          <a:noFill/>
        </p:spPr>
        <p:txBody>
          <a:bodyPr wrap="square" lIns="0" tIns="0" rIns="0" bIns="0" rtlCol="0" anchor="t" anchorCtr="0">
            <a:noAutofit/>
          </a:bodyPr>
          <a:lstStyle/>
          <a:p>
            <a:pPr lvl="0" algn="r">
              <a:lnSpc>
                <a:spcPct val="150000"/>
              </a:lnSpc>
              <a:spcBef>
                <a:spcPct val="0"/>
              </a:spcBef>
              <a:spcAft>
                <a:spcPct val="0"/>
              </a:spcAft>
              <a:buClrTx/>
              <a:buSzTx/>
              <a:buFontTx/>
            </a:pPr>
            <a:r>
              <a:rPr lang="zh-CN" altLang="en-US" sz="1400" spc="300" dirty="0">
                <a:solidFill>
                  <a:srgbClr val="1C2035"/>
                </a:solidFill>
                <a:latin typeface="微软雅黑" panose="020B0503020204020204" pitchFamily="34" charset="-122"/>
                <a:ea typeface="微软雅黑" panose="020B0503020204020204" pitchFamily="34" charset="-122"/>
                <a:sym typeface="+mn-ea"/>
              </a:rPr>
              <a:t>智能化技术有助于节约资源和能源，减少对环境的影响，符合可持续发展的要求。</a:t>
            </a:r>
            <a:endParaRPr lang="zh-CN" altLang="en-US" sz="1400" spc="300" dirty="0">
              <a:solidFill>
                <a:srgbClr val="1C2035"/>
              </a:solidFill>
              <a:latin typeface="微软雅黑" panose="020B0503020204020204" pitchFamily="34" charset="-122"/>
              <a:ea typeface="微软雅黑" panose="020B0503020204020204" pitchFamily="34" charset="-122"/>
            </a:endParaRPr>
          </a:p>
          <a:p>
            <a:pPr lvl="0" algn="r">
              <a:lnSpc>
                <a:spcPct val="150000"/>
              </a:lnSpc>
              <a:spcBef>
                <a:spcPct val="0"/>
              </a:spcBef>
              <a:spcAft>
                <a:spcPct val="0"/>
              </a:spcAft>
              <a:buClrTx/>
              <a:buSzTx/>
              <a:buFontTx/>
            </a:pPr>
            <a:endParaRPr lang="zh-CN" altLang="en-US" sz="1400" dirty="0">
              <a:solidFill>
                <a:schemeClr val="tx1">
                  <a:lumMod val="75000"/>
                  <a:lumOff val="25000"/>
                </a:schemeClr>
              </a:solidFill>
              <a:latin typeface="+mn-ea"/>
              <a:cs typeface="+mn-ea"/>
              <a:sym typeface="+mn-ea"/>
            </a:endParaRPr>
          </a:p>
        </p:txBody>
      </p:sp>
      <p:sp>
        <p:nvSpPr>
          <p:cNvPr id="161" name="标题"/>
          <p:cNvSpPr txBox="1"/>
          <p:nvPr>
            <p:custDataLst>
              <p:tags r:id="rId22"/>
            </p:custDataLst>
          </p:nvPr>
        </p:nvSpPr>
        <p:spPr>
          <a:xfrm>
            <a:off x="7849200" y="2635347"/>
            <a:ext cx="2836800" cy="598805"/>
          </a:xfrm>
          <a:prstGeom prst="rect">
            <a:avLst/>
          </a:prstGeom>
          <a:noFill/>
        </p:spPr>
        <p:txBody>
          <a:bodyPr wrap="square" lIns="0" tIns="0" rIns="0" bIns="0" rtlCol="0" anchor="b">
            <a:noAutofit/>
          </a:bodyPr>
          <a:lstStyle/>
          <a:p>
            <a:pPr algn="r">
              <a:spcBef>
                <a:spcPct val="0"/>
              </a:spcBef>
              <a:spcAft>
                <a:spcPct val="0"/>
              </a:spcAft>
            </a:pPr>
            <a:r>
              <a:rPr lang="zh-CN" altLang="en-US" b="1" spc="600" dirty="0">
                <a:solidFill>
                  <a:schemeClr val="tx1"/>
                </a:solidFill>
                <a:latin typeface="微软雅黑" panose="020B0503020204020204" pitchFamily="34" charset="-122"/>
                <a:ea typeface="微软雅黑" panose="020B0503020204020204" pitchFamily="34" charset="-122"/>
                <a:sym typeface="+mn-ea"/>
              </a:rPr>
              <a:t>推动行业进步</a:t>
            </a:r>
            <a:endParaRPr lang="zh-CN" altLang="en-US" b="1" spc="600" dirty="0">
              <a:solidFill>
                <a:schemeClr val="tx1"/>
              </a:solidFill>
              <a:latin typeface="微软雅黑" panose="020B0503020204020204" pitchFamily="34" charset="-122"/>
              <a:ea typeface="微软雅黑" panose="020B0503020204020204" pitchFamily="34" charset="-122"/>
              <a:cs typeface="+mn-ea"/>
              <a:sym typeface="+mn-ea"/>
            </a:endParaRPr>
          </a:p>
        </p:txBody>
      </p:sp>
      <p:cxnSp>
        <p:nvCxnSpPr>
          <p:cNvPr id="162" name="直接连接符 161"/>
          <p:cNvCxnSpPr/>
          <p:nvPr>
            <p:custDataLst>
              <p:tags r:id="rId23"/>
            </p:custDataLst>
          </p:nvPr>
        </p:nvCxnSpPr>
        <p:spPr>
          <a:xfrm>
            <a:off x="10360245" y="3274157"/>
            <a:ext cx="325755" cy="0"/>
          </a:xfrm>
          <a:prstGeom prst="line">
            <a:avLst/>
          </a:prstGeom>
          <a:ln w="38100">
            <a:solidFill>
              <a:schemeClr val="accent3">
                <a:alpha val="60000"/>
              </a:schemeClr>
            </a:solidFill>
          </a:ln>
        </p:spPr>
        <p:style>
          <a:lnRef idx="1">
            <a:schemeClr val="accent1"/>
          </a:lnRef>
          <a:fillRef idx="0">
            <a:schemeClr val="accent1"/>
          </a:fillRef>
          <a:effectRef idx="0">
            <a:schemeClr val="accent1"/>
          </a:effectRef>
          <a:fontRef idx="minor">
            <a:schemeClr val="tx1"/>
          </a:fontRef>
        </p:style>
      </p:cxnSp>
      <p:sp>
        <p:nvSpPr>
          <p:cNvPr id="163" name="正文"/>
          <p:cNvSpPr txBox="1"/>
          <p:nvPr>
            <p:custDataLst>
              <p:tags r:id="rId24"/>
            </p:custDataLst>
          </p:nvPr>
        </p:nvSpPr>
        <p:spPr>
          <a:xfrm>
            <a:off x="7914005" y="3340735"/>
            <a:ext cx="2771775" cy="615315"/>
          </a:xfrm>
          <a:prstGeom prst="rect">
            <a:avLst/>
          </a:prstGeom>
          <a:noFill/>
        </p:spPr>
        <p:txBody>
          <a:bodyPr wrap="square" lIns="0" tIns="0" rIns="0" bIns="0" rtlCol="0" anchor="t" anchorCtr="0">
            <a:noAutofit/>
          </a:bodyPr>
          <a:lstStyle/>
          <a:p>
            <a:pPr lvl="0" algn="r">
              <a:lnSpc>
                <a:spcPct val="150000"/>
              </a:lnSpc>
              <a:spcBef>
                <a:spcPct val="0"/>
              </a:spcBef>
              <a:spcAft>
                <a:spcPct val="0"/>
              </a:spcAft>
              <a:buClrTx/>
              <a:buSzTx/>
              <a:buFontTx/>
            </a:pPr>
            <a:r>
              <a:rPr lang="zh-CN" altLang="en-US" sz="1400" spc="300" dirty="0">
                <a:solidFill>
                  <a:srgbClr val="1C2035"/>
                </a:solidFill>
                <a:latin typeface="微软雅黑" panose="020B0503020204020204" pitchFamily="34" charset="-122"/>
                <a:ea typeface="微软雅黑" panose="020B0503020204020204" pitchFamily="34" charset="-122"/>
                <a:sym typeface="+mn-ea"/>
              </a:rPr>
              <a:t>智能化技术的推广可以促进相关领域的技术创新和产业升级，提高整个行业的技术水平</a:t>
            </a:r>
            <a:endParaRPr lang="zh-CN" altLang="en-US" sz="1400" dirty="0">
              <a:solidFill>
                <a:schemeClr val="tx1">
                  <a:lumMod val="75000"/>
                  <a:lumOff val="25000"/>
                </a:schemeClr>
              </a:solidFill>
              <a:latin typeface="+mn-ea"/>
              <a:cs typeface="+mn-ea"/>
              <a:sym typeface="+mn-ea"/>
            </a:endParaRPr>
          </a:p>
        </p:txBody>
      </p:sp>
      <p:sp>
        <p:nvSpPr>
          <p:cNvPr id="164" name="标题"/>
          <p:cNvSpPr txBox="1"/>
          <p:nvPr>
            <p:custDataLst>
              <p:tags r:id="rId25"/>
            </p:custDataLst>
          </p:nvPr>
        </p:nvSpPr>
        <p:spPr>
          <a:xfrm>
            <a:off x="7866345" y="4409537"/>
            <a:ext cx="2836800" cy="598805"/>
          </a:xfrm>
          <a:prstGeom prst="rect">
            <a:avLst/>
          </a:prstGeom>
          <a:noFill/>
        </p:spPr>
        <p:txBody>
          <a:bodyPr wrap="square" lIns="0" tIns="0" rIns="0" bIns="0" rtlCol="0" anchor="b">
            <a:noAutofit/>
          </a:bodyPr>
          <a:lstStyle/>
          <a:p>
            <a:pPr algn="r">
              <a:spcBef>
                <a:spcPct val="0"/>
              </a:spcBef>
              <a:spcAft>
                <a:spcPct val="0"/>
              </a:spcAft>
            </a:pPr>
            <a:r>
              <a:rPr lang="zh-CN" altLang="en-US" b="1" spc="600" dirty="0">
                <a:solidFill>
                  <a:schemeClr val="tx1"/>
                </a:solidFill>
                <a:latin typeface="微软雅黑" panose="020B0503020204020204" pitchFamily="34" charset="-122"/>
                <a:ea typeface="微软雅黑" panose="020B0503020204020204" pitchFamily="34" charset="-122"/>
                <a:sym typeface="+mn-ea"/>
              </a:rPr>
              <a:t>提升和保障安全性</a:t>
            </a:r>
            <a:endParaRPr lang="zh-CN" altLang="en-US" b="1" spc="600" dirty="0">
              <a:solidFill>
                <a:schemeClr val="tx1"/>
              </a:solidFill>
              <a:latin typeface="微软雅黑" panose="020B0503020204020204" pitchFamily="34" charset="-122"/>
              <a:ea typeface="微软雅黑" panose="020B0503020204020204" pitchFamily="34" charset="-122"/>
              <a:cs typeface="+mn-ea"/>
              <a:sym typeface="+mn-ea"/>
            </a:endParaRPr>
          </a:p>
        </p:txBody>
      </p:sp>
      <p:cxnSp>
        <p:nvCxnSpPr>
          <p:cNvPr id="165" name="直接连接符 164"/>
          <p:cNvCxnSpPr/>
          <p:nvPr>
            <p:custDataLst>
              <p:tags r:id="rId26"/>
            </p:custDataLst>
          </p:nvPr>
        </p:nvCxnSpPr>
        <p:spPr>
          <a:xfrm>
            <a:off x="10369135" y="5008474"/>
            <a:ext cx="325755" cy="0"/>
          </a:xfrm>
          <a:prstGeom prst="line">
            <a:avLst/>
          </a:prstGeom>
          <a:ln w="38100">
            <a:solidFill>
              <a:schemeClr val="accent4">
                <a:alpha val="60000"/>
              </a:schemeClr>
            </a:solidFill>
          </a:ln>
        </p:spPr>
        <p:style>
          <a:lnRef idx="1">
            <a:schemeClr val="accent1"/>
          </a:lnRef>
          <a:fillRef idx="0">
            <a:schemeClr val="accent1"/>
          </a:fillRef>
          <a:effectRef idx="0">
            <a:schemeClr val="accent1"/>
          </a:effectRef>
          <a:fontRef idx="minor">
            <a:schemeClr val="tx1"/>
          </a:fontRef>
        </p:style>
      </p:cxnSp>
      <p:sp>
        <p:nvSpPr>
          <p:cNvPr id="166" name="正文"/>
          <p:cNvSpPr txBox="1"/>
          <p:nvPr>
            <p:custDataLst>
              <p:tags r:id="rId27"/>
            </p:custDataLst>
          </p:nvPr>
        </p:nvSpPr>
        <p:spPr>
          <a:xfrm>
            <a:off x="7913970" y="5181062"/>
            <a:ext cx="2836800" cy="615315"/>
          </a:xfrm>
          <a:prstGeom prst="rect">
            <a:avLst/>
          </a:prstGeom>
          <a:noFill/>
        </p:spPr>
        <p:txBody>
          <a:bodyPr wrap="square" lIns="0" tIns="0" rIns="0" bIns="0" rtlCol="0" anchor="t" anchorCtr="0">
            <a:noAutofit/>
          </a:bodyPr>
          <a:lstStyle/>
          <a:p>
            <a:pPr lvl="0" algn="r">
              <a:lnSpc>
                <a:spcPct val="150000"/>
              </a:lnSpc>
              <a:spcBef>
                <a:spcPct val="0"/>
              </a:spcBef>
              <a:spcAft>
                <a:spcPct val="0"/>
              </a:spcAft>
              <a:buClrTx/>
              <a:buSzTx/>
              <a:buFontTx/>
            </a:pPr>
            <a:r>
              <a:rPr lang="zh-CN" altLang="en-US" sz="1400" spc="300" dirty="0">
                <a:solidFill>
                  <a:srgbClr val="1C2035"/>
                </a:solidFill>
                <a:latin typeface="微软雅黑" panose="020B0503020204020204" pitchFamily="34" charset="-122"/>
                <a:ea typeface="微软雅黑" panose="020B0503020204020204" pitchFamily="34" charset="-122"/>
                <a:sym typeface="+mn-ea"/>
              </a:rPr>
              <a:t>智能化系统可以实时监控支护状态，及时发现潜在的安全隐患，预防事故的发生，提高和保障边坡支护工程的安全性。</a:t>
            </a:r>
            <a:endParaRPr lang="zh-CN" altLang="en-US" sz="1400" spc="300" dirty="0">
              <a:solidFill>
                <a:srgbClr val="1C2035"/>
              </a:solidFill>
              <a:latin typeface="微软雅黑" panose="020B0503020204020204" pitchFamily="34" charset="-122"/>
              <a:ea typeface="微软雅黑" panose="020B0503020204020204" pitchFamily="34" charset="-122"/>
            </a:endParaRPr>
          </a:p>
          <a:p>
            <a:pPr lvl="0" algn="r">
              <a:lnSpc>
                <a:spcPct val="150000"/>
              </a:lnSpc>
              <a:spcBef>
                <a:spcPct val="0"/>
              </a:spcBef>
              <a:spcAft>
                <a:spcPct val="0"/>
              </a:spcAft>
              <a:buClrTx/>
              <a:buSzTx/>
              <a:buFontTx/>
            </a:pPr>
            <a:endParaRPr lang="zh-CN" altLang="en-US" sz="1400" dirty="0">
              <a:solidFill>
                <a:schemeClr val="tx1">
                  <a:lumMod val="75000"/>
                  <a:lumOff val="25000"/>
                </a:schemeClr>
              </a:solidFill>
              <a:latin typeface="+mn-ea"/>
              <a:cs typeface="+mn-ea"/>
              <a:sym typeface="+mn-ea"/>
            </a:endParaRPr>
          </a:p>
        </p:txBody>
      </p:sp>
      <p:cxnSp>
        <p:nvCxnSpPr>
          <p:cNvPr id="167" name="直接连接符 166"/>
          <p:cNvCxnSpPr/>
          <p:nvPr>
            <p:custDataLst>
              <p:tags r:id="rId28"/>
            </p:custDataLst>
          </p:nvPr>
        </p:nvCxnSpPr>
        <p:spPr>
          <a:xfrm flipH="1">
            <a:off x="7491413" y="3271717"/>
            <a:ext cx="2877787" cy="0"/>
          </a:xfrm>
          <a:prstGeom prst="line">
            <a:avLst/>
          </a:prstGeom>
          <a:ln w="9525">
            <a:solidFill>
              <a:schemeClr val="accent3">
                <a:alpha val="40000"/>
              </a:schemeClr>
            </a:solidFill>
            <a:prstDash val="sysDash"/>
          </a:ln>
        </p:spPr>
        <p:style>
          <a:lnRef idx="2">
            <a:schemeClr val="accent1"/>
          </a:lnRef>
          <a:fillRef idx="0">
            <a:srgbClr val="FFFFFF"/>
          </a:fillRef>
          <a:effectRef idx="0">
            <a:srgbClr val="FFFFFF"/>
          </a:effectRef>
          <a:fontRef idx="minor">
            <a:schemeClr val="tx1"/>
          </a:fontRef>
        </p:style>
      </p:cxnSp>
      <p:sp>
        <p:nvSpPr>
          <p:cNvPr id="168" name="任意多边形: 形状 15"/>
          <p:cNvSpPr/>
          <p:nvPr>
            <p:custDataLst>
              <p:tags r:id="rId29"/>
            </p:custDataLst>
          </p:nvPr>
        </p:nvSpPr>
        <p:spPr>
          <a:xfrm>
            <a:off x="1814513" y="1687639"/>
            <a:ext cx="3481387" cy="242888"/>
          </a:xfrm>
          <a:custGeom>
            <a:avLst/>
            <a:gdLst>
              <a:gd name="connsiteX0" fmla="*/ 0 w 3481387"/>
              <a:gd name="connsiteY0" fmla="*/ 0 h 242888"/>
              <a:gd name="connsiteX1" fmla="*/ 2586037 w 3481387"/>
              <a:gd name="connsiteY1" fmla="*/ 0 h 242888"/>
              <a:gd name="connsiteX2" fmla="*/ 3481387 w 3481387"/>
              <a:gd name="connsiteY2" fmla="*/ 242888 h 242888"/>
            </a:gdLst>
            <a:ahLst/>
            <a:cxnLst>
              <a:cxn ang="0">
                <a:pos x="connsiteX0" y="connsiteY0"/>
              </a:cxn>
              <a:cxn ang="0">
                <a:pos x="connsiteX1" y="connsiteY1"/>
              </a:cxn>
              <a:cxn ang="0">
                <a:pos x="connsiteX2" y="connsiteY2"/>
              </a:cxn>
            </a:cxnLst>
            <a:rect l="l" t="t" r="r" b="b"/>
            <a:pathLst>
              <a:path w="3481387" h="242888">
                <a:moveTo>
                  <a:pt x="0" y="0"/>
                </a:moveTo>
                <a:lnTo>
                  <a:pt x="2586037" y="0"/>
                </a:lnTo>
                <a:lnTo>
                  <a:pt x="3481387" y="242888"/>
                </a:lnTo>
              </a:path>
            </a:pathLst>
          </a:custGeom>
          <a:ln w="9525">
            <a:solidFill>
              <a:schemeClr val="accent1">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169" name="任意多边形: 形状 16"/>
          <p:cNvSpPr/>
          <p:nvPr>
            <p:custDataLst>
              <p:tags r:id="rId30"/>
            </p:custDataLst>
          </p:nvPr>
        </p:nvSpPr>
        <p:spPr>
          <a:xfrm flipH="1">
            <a:off x="6891916" y="1687639"/>
            <a:ext cx="3481387" cy="242888"/>
          </a:xfrm>
          <a:custGeom>
            <a:avLst/>
            <a:gdLst>
              <a:gd name="connsiteX0" fmla="*/ 0 w 3481387"/>
              <a:gd name="connsiteY0" fmla="*/ 0 h 242888"/>
              <a:gd name="connsiteX1" fmla="*/ 2586037 w 3481387"/>
              <a:gd name="connsiteY1" fmla="*/ 0 h 242888"/>
              <a:gd name="connsiteX2" fmla="*/ 3481387 w 3481387"/>
              <a:gd name="connsiteY2" fmla="*/ 242888 h 242888"/>
            </a:gdLst>
            <a:ahLst/>
            <a:cxnLst>
              <a:cxn ang="0">
                <a:pos x="connsiteX0" y="connsiteY0"/>
              </a:cxn>
              <a:cxn ang="0">
                <a:pos x="connsiteX1" y="connsiteY1"/>
              </a:cxn>
              <a:cxn ang="0">
                <a:pos x="connsiteX2" y="connsiteY2"/>
              </a:cxn>
            </a:cxnLst>
            <a:rect l="l" t="t" r="r" b="b"/>
            <a:pathLst>
              <a:path w="3481387" h="242888">
                <a:moveTo>
                  <a:pt x="0" y="0"/>
                </a:moveTo>
                <a:lnTo>
                  <a:pt x="2586037" y="0"/>
                </a:lnTo>
                <a:lnTo>
                  <a:pt x="3481387" y="242888"/>
                </a:lnTo>
              </a:path>
            </a:pathLst>
          </a:custGeom>
          <a:ln w="9525">
            <a:solidFill>
              <a:schemeClr val="accent2">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70" name="任意多边形: 形状 17"/>
          <p:cNvSpPr/>
          <p:nvPr>
            <p:custDataLst>
              <p:tags r:id="rId31"/>
            </p:custDataLst>
          </p:nvPr>
        </p:nvSpPr>
        <p:spPr>
          <a:xfrm flipH="1" flipV="1">
            <a:off x="6892290" y="4592320"/>
            <a:ext cx="3481070" cy="449580"/>
          </a:xfrm>
          <a:custGeom>
            <a:avLst/>
            <a:gdLst>
              <a:gd name="connsiteX0" fmla="*/ 0 w 3481387"/>
              <a:gd name="connsiteY0" fmla="*/ 0 h 242888"/>
              <a:gd name="connsiteX1" fmla="*/ 2586037 w 3481387"/>
              <a:gd name="connsiteY1" fmla="*/ 0 h 242888"/>
              <a:gd name="connsiteX2" fmla="*/ 3481387 w 3481387"/>
              <a:gd name="connsiteY2" fmla="*/ 242888 h 242888"/>
            </a:gdLst>
            <a:ahLst/>
            <a:cxnLst>
              <a:cxn ang="0">
                <a:pos x="connsiteX0" y="connsiteY0"/>
              </a:cxn>
              <a:cxn ang="0">
                <a:pos x="connsiteX1" y="connsiteY1"/>
              </a:cxn>
              <a:cxn ang="0">
                <a:pos x="connsiteX2" y="connsiteY2"/>
              </a:cxn>
            </a:cxnLst>
            <a:rect l="l" t="t" r="r" b="b"/>
            <a:pathLst>
              <a:path w="3481387" h="242888">
                <a:moveTo>
                  <a:pt x="0" y="0"/>
                </a:moveTo>
                <a:lnTo>
                  <a:pt x="2586037" y="0"/>
                </a:lnTo>
                <a:lnTo>
                  <a:pt x="3481387" y="242888"/>
                </a:lnTo>
              </a:path>
            </a:pathLst>
          </a:custGeom>
          <a:ln w="9525">
            <a:solidFill>
              <a:schemeClr val="accent4">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71" name="任意多边形: 形状 18"/>
          <p:cNvSpPr/>
          <p:nvPr>
            <p:custDataLst>
              <p:tags r:id="rId32"/>
            </p:custDataLst>
          </p:nvPr>
        </p:nvSpPr>
        <p:spPr>
          <a:xfrm flipV="1">
            <a:off x="1814830" y="4592320"/>
            <a:ext cx="3481070" cy="518795"/>
          </a:xfrm>
          <a:custGeom>
            <a:avLst/>
            <a:gdLst>
              <a:gd name="connsiteX0" fmla="*/ 0 w 3481387"/>
              <a:gd name="connsiteY0" fmla="*/ 0 h 242888"/>
              <a:gd name="connsiteX1" fmla="*/ 2586037 w 3481387"/>
              <a:gd name="connsiteY1" fmla="*/ 0 h 242888"/>
              <a:gd name="connsiteX2" fmla="*/ 3481387 w 3481387"/>
              <a:gd name="connsiteY2" fmla="*/ 242888 h 242888"/>
            </a:gdLst>
            <a:ahLst/>
            <a:cxnLst>
              <a:cxn ang="0">
                <a:pos x="connsiteX0" y="connsiteY0"/>
              </a:cxn>
              <a:cxn ang="0">
                <a:pos x="connsiteX1" y="connsiteY1"/>
              </a:cxn>
              <a:cxn ang="0">
                <a:pos x="connsiteX2" y="connsiteY2"/>
              </a:cxn>
            </a:cxnLst>
            <a:rect l="l" t="t" r="r" b="b"/>
            <a:pathLst>
              <a:path w="3481387" h="242888">
                <a:moveTo>
                  <a:pt x="0" y="0"/>
                </a:moveTo>
                <a:lnTo>
                  <a:pt x="2586037" y="0"/>
                </a:lnTo>
                <a:lnTo>
                  <a:pt x="3481387" y="242888"/>
                </a:lnTo>
              </a:path>
            </a:pathLst>
          </a:custGeom>
          <a:ln w="9525">
            <a:solidFill>
              <a:schemeClr val="accent2">
                <a:alpha val="40000"/>
              </a:schemeClr>
            </a:solidFill>
            <a:prstDash val="sys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87777" y="2002906"/>
            <a:ext cx="7615066" cy="3473853"/>
          </a:xfrm>
          <a:prstGeom prst="rect">
            <a:avLst/>
          </a:prstGeom>
          <a:solidFill>
            <a:srgbClr val="BD1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546383" y="2419100"/>
            <a:ext cx="3897854" cy="922020"/>
          </a:xfrm>
          <a:prstGeom prst="rect">
            <a:avLst/>
          </a:prstGeom>
          <a:noFill/>
        </p:spPr>
        <p:txBody>
          <a:bodyPr wrap="square" rtlCol="0">
            <a:spAutoFit/>
          </a:bodyPr>
          <a:lstStyle/>
          <a:p>
            <a:r>
              <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rPr>
              <a:t>PART.07</a:t>
            </a:r>
            <a:endPar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endParaRPr>
          </a:p>
        </p:txBody>
      </p:sp>
      <p:sp>
        <p:nvSpPr>
          <p:cNvPr id="5" name="文本框 4"/>
          <p:cNvSpPr txBox="1"/>
          <p:nvPr/>
        </p:nvSpPr>
        <p:spPr>
          <a:xfrm>
            <a:off x="5546090" y="3199765"/>
            <a:ext cx="5454015" cy="21228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4400" b="1" noProof="0" dirty="0">
                <a:ln>
                  <a:noFill/>
                </a:ln>
                <a:solidFill>
                  <a:srgbClr val="FFFFFF"/>
                </a:solidFill>
                <a:effectLst/>
                <a:uLnTx/>
                <a:uFillTx/>
                <a:latin typeface="微软雅黑" panose="020B0503020204020204" pitchFamily="34" charset="-122"/>
                <a:ea typeface="微软雅黑" panose="020B0503020204020204" pitchFamily="34" charset="-122"/>
                <a:sym typeface="+mn-ea"/>
              </a:rPr>
              <a:t>膨胀囊锚杆智能化</a:t>
            </a:r>
            <a:endParaRPr kumimoji="0" lang="en-US" altLang="zh-CN" sz="4400" b="1" i="0"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lang="zh-CN" altLang="en-US" sz="4400" b="1" noProof="0" dirty="0">
                <a:ln>
                  <a:noFill/>
                </a:ln>
                <a:solidFill>
                  <a:srgbClr val="FFFFFF"/>
                </a:solidFill>
                <a:effectLst/>
                <a:uLnTx/>
                <a:uFillTx/>
                <a:latin typeface="微软雅黑" panose="020B0503020204020204" pitchFamily="34" charset="-122"/>
                <a:ea typeface="微软雅黑" panose="020B0503020204020204" pitchFamily="34" charset="-122"/>
                <a:sym typeface="+mn-ea"/>
              </a:rPr>
              <a:t>技术应用前景</a:t>
            </a:r>
            <a:endParaRPr kumimoji="1" lang="zh-CN" altLang="en-US" sz="4400" b="1" dirty="0">
              <a:solidFill>
                <a:schemeClr val="bg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32" name="任意多边形 31"/>
          <p:cNvSpPr/>
          <p:nvPr>
            <p:custDataLst>
              <p:tags r:id="rId1"/>
            </p:custDataLst>
          </p:nvPr>
        </p:nvSpPr>
        <p:spPr>
          <a:xfrm>
            <a:off x="1252220" y="1764030"/>
            <a:ext cx="4013835" cy="3951605"/>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0318" y="818515"/>
            <a:ext cx="10872000" cy="25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826770" cy="1000125"/>
            <a:chOff x="0" y="1855"/>
            <a:chExt cx="5175" cy="6254"/>
          </a:xfrm>
        </p:grpSpPr>
        <p:sp>
          <p:nvSpPr>
            <p:cNvPr id="7" name="直角三角形 6"/>
            <p:cNvSpPr/>
            <p:nvPr/>
          </p:nvSpPr>
          <p:spPr>
            <a:xfrm flipV="1">
              <a:off x="0" y="1855"/>
              <a:ext cx="4600" cy="6255"/>
            </a:xfrm>
            <a:prstGeom prst="rtTriangle">
              <a:avLst/>
            </a:prstGeom>
            <a:gradFill>
              <a:gsLst>
                <a:gs pos="29000">
                  <a:srgbClr val="C00000"/>
                </a:gs>
                <a:gs pos="100000">
                  <a:srgbClr val="E20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4015" y="1855"/>
              <a:ext cx="1160" cy="789"/>
            </a:xfrm>
            <a:prstGeom prst="triangle">
              <a:avLst/>
            </a:prstGeom>
            <a:solidFill>
              <a:srgbClr val="7D1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629285" y="264160"/>
            <a:ext cx="9724390" cy="521970"/>
          </a:xfrm>
          <a:prstGeom prst="rect">
            <a:avLst/>
          </a:prstGeom>
          <a:noFill/>
        </p:spPr>
        <p:txBody>
          <a:bodyPr wrap="square" rtlCol="0">
            <a:spAutoFit/>
          </a:bodyPr>
          <a:lstStyle/>
          <a:p>
            <a:pPr>
              <a:buClrTx/>
              <a:buSzTx/>
              <a:buFontTx/>
            </a:pPr>
            <a:r>
              <a:rPr lang="en-US" altLang="zh-CN" sz="2800" dirty="0">
                <a:sym typeface="+mn-ea"/>
              </a:rPr>
              <a:t>7. </a:t>
            </a:r>
            <a:r>
              <a:rPr lang="zh-CN" altLang="en-US" sz="2800" dirty="0">
                <a:sym typeface="+mn-ea"/>
              </a:rPr>
              <a:t>膨胀囊锚杆智能化技术应用前景</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矩形 10"/>
          <p:cNvSpPr/>
          <p:nvPr>
            <p:custDataLst>
              <p:tags r:id="rId2"/>
            </p:custDataLst>
          </p:nvPr>
        </p:nvSpPr>
        <p:spPr>
          <a:xfrm rot="5400000" flipH="1">
            <a:off x="6092192" y="-2468798"/>
            <a:ext cx="45719" cy="12192000"/>
          </a:xfrm>
          <a:prstGeom prst="rect">
            <a:avLst/>
          </a:prstGeom>
          <a:gradFill>
            <a:gsLst>
              <a:gs pos="20000">
                <a:srgbClr val="475574">
                  <a:alpha val="76000"/>
                </a:srgbClr>
              </a:gs>
              <a:gs pos="77000">
                <a:srgbClr val="F2D4AA">
                  <a:alpha val="66000"/>
                </a:srgbClr>
              </a:gs>
            </a:gsLst>
            <a:lin ang="5400000" scaled="1"/>
          </a:gra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spc="600">
              <a:solidFill>
                <a:srgbClr val="03458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025874" y="1672782"/>
            <a:ext cx="3126187" cy="1296721"/>
            <a:chOff x="1006824" y="2015682"/>
            <a:chExt cx="3126187" cy="1296721"/>
          </a:xfrm>
        </p:grpSpPr>
        <p:sp>
          <p:nvSpPr>
            <p:cNvPr id="13" name="矩形 12"/>
            <p:cNvSpPr/>
            <p:nvPr>
              <p:custDataLst>
                <p:tags r:id="rId3"/>
              </p:custDataLst>
            </p:nvPr>
          </p:nvSpPr>
          <p:spPr>
            <a:xfrm>
              <a:off x="1006824" y="2421710"/>
              <a:ext cx="3121482" cy="890693"/>
            </a:xfrm>
            <a:prstGeom prst="rect">
              <a:avLst/>
            </a:prstGeom>
            <a:ln>
              <a:solidFill>
                <a:srgbClr val="475574"/>
              </a:solidFill>
              <a:prstDash val="lgDashDot"/>
            </a:ln>
          </p:spPr>
          <p:txBody>
            <a:bodyPr wrap="square">
              <a:spAutoFit/>
            </a:bodyPr>
            <a:lstStyle/>
            <a:p>
              <a:pPr algn="just">
                <a:lnSpc>
                  <a:spcPct val="150000"/>
                </a:lnSpc>
              </a:pPr>
              <a:r>
                <a:rPr lang="zh-CN" altLang="en-US" sz="1200" b="1" spc="300" dirty="0">
                  <a:solidFill>
                    <a:srgbClr val="1C2035"/>
                  </a:solidFill>
                  <a:latin typeface="微软雅黑" panose="020B0503020204020204" pitchFamily="34" charset="-122"/>
                  <a:ea typeface="微软雅黑" panose="020B0503020204020204" pitchFamily="34" charset="-122"/>
                </a:rPr>
                <a:t>智能化技术可以实现膨胀囊锚杆监测的自动化，大幅减少人力物力、降低成本、节省时间</a:t>
              </a:r>
              <a:endParaRPr lang="zh-CN" altLang="en-US" sz="1200" b="1" spc="300" dirty="0">
                <a:solidFill>
                  <a:srgbClr val="1C2035"/>
                </a:solidFill>
                <a:latin typeface="微软雅黑" panose="020B0503020204020204" pitchFamily="34" charset="-122"/>
                <a:ea typeface="微软雅黑" panose="020B0503020204020204" pitchFamily="34" charset="-122"/>
              </a:endParaRPr>
            </a:p>
          </p:txBody>
        </p:sp>
        <p:sp>
          <p:nvSpPr>
            <p:cNvPr id="14" name="矩形 13"/>
            <p:cNvSpPr/>
            <p:nvPr>
              <p:custDataLst>
                <p:tags r:id="rId4"/>
              </p:custDataLst>
            </p:nvPr>
          </p:nvSpPr>
          <p:spPr>
            <a:xfrm>
              <a:off x="1006824" y="2015682"/>
              <a:ext cx="3126187" cy="338554"/>
            </a:xfrm>
            <a:prstGeom prst="rect">
              <a:avLst/>
            </a:prstGeom>
            <a:solidFill>
              <a:schemeClr val="tx2">
                <a:lumMod val="20000"/>
                <a:lumOff val="80000"/>
              </a:schemeClr>
            </a:solidFill>
          </p:spPr>
          <p:txBody>
            <a:bodyPr vert="horz" wrap="square" rtlCol="0">
              <a:spAutoFit/>
            </a:bodyPr>
            <a:lstStyle/>
            <a:p>
              <a:r>
                <a:rPr lang="zh-CN" altLang="en-US" sz="1600" b="1" spc="300" dirty="0">
                  <a:solidFill>
                    <a:srgbClr val="475574"/>
                  </a:solidFill>
                  <a:latin typeface="微软雅黑" panose="020B0503020204020204" pitchFamily="34" charset="-122"/>
                  <a:ea typeface="微软雅黑" panose="020B0503020204020204" pitchFamily="34" charset="-122"/>
                </a:rPr>
                <a:t>边坡施工和运行监测自动化</a:t>
              </a:r>
              <a:endParaRPr lang="zh-CN" altLang="en-US" sz="1600" b="1" spc="300" dirty="0">
                <a:solidFill>
                  <a:srgbClr val="475574"/>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84749" y="1513192"/>
            <a:ext cx="531486" cy="2228174"/>
            <a:chOff x="365699" y="1856092"/>
            <a:chExt cx="531486" cy="2228174"/>
          </a:xfrm>
        </p:grpSpPr>
        <p:sp>
          <p:nvSpPr>
            <p:cNvPr id="16" name="椭圆 15"/>
            <p:cNvSpPr/>
            <p:nvPr>
              <p:custDataLst>
                <p:tags r:id="rId5"/>
              </p:custDataLst>
            </p:nvPr>
          </p:nvSpPr>
          <p:spPr>
            <a:xfrm flipV="1">
              <a:off x="494418" y="3810218"/>
              <a:ext cx="274048" cy="274048"/>
            </a:xfrm>
            <a:prstGeom prst="ellipse">
              <a:avLst/>
            </a:prstGeom>
            <a:solidFill>
              <a:schemeClr val="bg1"/>
            </a:solidFill>
            <a:ln w="76200">
              <a:solidFill>
                <a:srgbClr val="F4F4F4"/>
              </a:solid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spc="600">
                <a:solidFill>
                  <a:srgbClr val="034581"/>
                </a:solidFill>
                <a:latin typeface="微软雅黑" panose="020B0503020204020204" pitchFamily="34" charset="-122"/>
                <a:ea typeface="微软雅黑" panose="020B0503020204020204" pitchFamily="34" charset="-122"/>
              </a:endParaRPr>
            </a:p>
          </p:txBody>
        </p:sp>
        <p:sp>
          <p:nvSpPr>
            <p:cNvPr id="17" name="泪滴形 16"/>
            <p:cNvSpPr/>
            <p:nvPr>
              <p:custDataLst>
                <p:tags r:id="rId6"/>
              </p:custDataLst>
            </p:nvPr>
          </p:nvSpPr>
          <p:spPr>
            <a:xfrm rot="8085657">
              <a:off x="365699" y="1856092"/>
              <a:ext cx="531486" cy="531486"/>
            </a:xfrm>
            <a:prstGeom prst="teardrop">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spc="600">
                <a:solidFill>
                  <a:srgbClr val="034581"/>
                </a:solidFill>
                <a:latin typeface="微软雅黑" panose="020B0503020204020204" pitchFamily="34" charset="-122"/>
                <a:ea typeface="微软雅黑" panose="020B0503020204020204" pitchFamily="34" charset="-122"/>
              </a:endParaRPr>
            </a:p>
          </p:txBody>
        </p:sp>
        <p:cxnSp>
          <p:nvCxnSpPr>
            <p:cNvPr id="18" name="直接连接符 17"/>
            <p:cNvCxnSpPr>
              <a:stCxn id="17" idx="7"/>
              <a:endCxn id="16" idx="4"/>
            </p:cNvCxnSpPr>
            <p:nvPr>
              <p:custDataLst>
                <p:tags r:id="rId7"/>
              </p:custDataLst>
            </p:nvPr>
          </p:nvCxnSpPr>
          <p:spPr>
            <a:xfrm flipH="1">
              <a:off x="631442" y="2497649"/>
              <a:ext cx="1568" cy="1312569"/>
            </a:xfrm>
            <a:prstGeom prst="line">
              <a:avLst/>
            </a:prstGeom>
            <a:ln w="19050">
              <a:solidFill>
                <a:srgbClr val="475574"/>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191307" y="3507300"/>
            <a:ext cx="531486" cy="2598000"/>
            <a:chOff x="2172257" y="3850200"/>
            <a:chExt cx="531486" cy="2598000"/>
          </a:xfrm>
        </p:grpSpPr>
        <p:sp>
          <p:nvSpPr>
            <p:cNvPr id="20" name="椭圆 19"/>
            <p:cNvSpPr/>
            <p:nvPr>
              <p:custDataLst>
                <p:tags r:id="rId8"/>
              </p:custDataLst>
            </p:nvPr>
          </p:nvSpPr>
          <p:spPr>
            <a:xfrm flipV="1">
              <a:off x="2302544" y="3850200"/>
              <a:ext cx="274048" cy="274048"/>
            </a:xfrm>
            <a:prstGeom prst="ellipse">
              <a:avLst/>
            </a:prstGeom>
            <a:solidFill>
              <a:schemeClr val="bg1"/>
            </a:solidFill>
            <a:ln w="76200">
              <a:solidFill>
                <a:srgbClr val="F4F4F4"/>
              </a:solid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spc="600" dirty="0">
                <a:solidFill>
                  <a:srgbClr val="034581"/>
                </a:solidFill>
                <a:latin typeface="微软雅黑" panose="020B0503020204020204" pitchFamily="34" charset="-122"/>
                <a:ea typeface="微软雅黑" panose="020B0503020204020204" pitchFamily="34" charset="-122"/>
              </a:endParaRPr>
            </a:p>
          </p:txBody>
        </p:sp>
        <p:sp>
          <p:nvSpPr>
            <p:cNvPr id="22" name="泪滴形 21"/>
            <p:cNvSpPr/>
            <p:nvPr>
              <p:custDataLst>
                <p:tags r:id="rId9"/>
              </p:custDataLst>
            </p:nvPr>
          </p:nvSpPr>
          <p:spPr>
            <a:xfrm rot="13514343" flipV="1">
              <a:off x="2172257" y="5916714"/>
              <a:ext cx="531486" cy="531486"/>
            </a:xfrm>
            <a:prstGeom prst="teardrop">
              <a:avLst/>
            </a:prstGeom>
            <a:solidFill>
              <a:schemeClr val="accent1">
                <a:lumMod val="75000"/>
              </a:schemeClr>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spc="600">
                <a:solidFill>
                  <a:srgbClr val="034581"/>
                </a:solidFill>
                <a:latin typeface="微软雅黑" panose="020B0503020204020204" pitchFamily="34" charset="-122"/>
                <a:ea typeface="微软雅黑" panose="020B0503020204020204" pitchFamily="34" charset="-122"/>
              </a:endParaRPr>
            </a:p>
          </p:txBody>
        </p:sp>
        <p:cxnSp>
          <p:nvCxnSpPr>
            <p:cNvPr id="24" name="直接连接符 23"/>
            <p:cNvCxnSpPr>
              <a:stCxn id="20" idx="0"/>
              <a:endCxn id="22" idx="7"/>
            </p:cNvCxnSpPr>
            <p:nvPr>
              <p:custDataLst>
                <p:tags r:id="rId10"/>
              </p:custDataLst>
            </p:nvPr>
          </p:nvCxnSpPr>
          <p:spPr>
            <a:xfrm>
              <a:off x="2439568" y="4124248"/>
              <a:ext cx="0" cy="1682395"/>
            </a:xfrm>
            <a:prstGeom prst="line">
              <a:avLst/>
            </a:prstGeom>
            <a:ln w="19050">
              <a:solidFill>
                <a:srgbClr val="7C614E"/>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2784634" y="4072527"/>
            <a:ext cx="3126187" cy="1583864"/>
            <a:chOff x="2765584" y="4415427"/>
            <a:chExt cx="3126187" cy="1583864"/>
          </a:xfrm>
        </p:grpSpPr>
        <p:sp>
          <p:nvSpPr>
            <p:cNvPr id="27" name="矩形 26"/>
            <p:cNvSpPr/>
            <p:nvPr>
              <p:custDataLst>
                <p:tags r:id="rId11"/>
              </p:custDataLst>
            </p:nvPr>
          </p:nvSpPr>
          <p:spPr>
            <a:xfrm>
              <a:off x="2765584" y="4415427"/>
              <a:ext cx="3126187" cy="338554"/>
            </a:xfrm>
            <a:prstGeom prst="rect">
              <a:avLst/>
            </a:prstGeom>
            <a:solidFill>
              <a:schemeClr val="accent1">
                <a:lumMod val="40000"/>
                <a:lumOff val="60000"/>
              </a:schemeClr>
            </a:solidFill>
          </p:spPr>
          <p:txBody>
            <a:bodyPr vert="horz" wrap="square" rtlCol="0">
              <a:spAutoFit/>
            </a:bodyPr>
            <a:lstStyle/>
            <a:p>
              <a:r>
                <a:rPr lang="zh-CN" altLang="en-US" sz="1600" b="1" spc="300" dirty="0">
                  <a:solidFill>
                    <a:schemeClr val="accent1">
                      <a:lumMod val="75000"/>
                    </a:schemeClr>
                  </a:solidFill>
                  <a:latin typeface="微软雅黑" panose="020B0503020204020204" pitchFamily="34" charset="-122"/>
                  <a:ea typeface="微软雅黑" panose="020B0503020204020204" pitchFamily="34" charset="-122"/>
                </a:rPr>
                <a:t>工程安全实时监控</a:t>
              </a:r>
              <a:endParaRPr lang="zh-CN" altLang="en-US" sz="1600" b="1" spc="3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8" name="矩形 27"/>
            <p:cNvSpPr/>
            <p:nvPr>
              <p:custDataLst>
                <p:tags r:id="rId12"/>
              </p:custDataLst>
            </p:nvPr>
          </p:nvSpPr>
          <p:spPr>
            <a:xfrm>
              <a:off x="2765585" y="4831599"/>
              <a:ext cx="3119922" cy="1167692"/>
            </a:xfrm>
            <a:prstGeom prst="rect">
              <a:avLst/>
            </a:prstGeom>
            <a:ln>
              <a:solidFill>
                <a:srgbClr val="7C614E"/>
              </a:solidFill>
              <a:prstDash val="lgDashDot"/>
            </a:ln>
          </p:spPr>
          <p:txBody>
            <a:bodyPr wrap="square">
              <a:spAutoFit/>
            </a:bodyPr>
            <a:lstStyle/>
            <a:p>
              <a:pPr algn="just">
                <a:lnSpc>
                  <a:spcPct val="150000"/>
                </a:lnSpc>
              </a:pPr>
              <a:r>
                <a:rPr lang="zh-CN" altLang="en-US" sz="1200" b="1" spc="300" dirty="0">
                  <a:solidFill>
                    <a:srgbClr val="1C2035"/>
                  </a:solidFill>
                  <a:latin typeface="微软雅黑" panose="020B0503020204020204" pitchFamily="34" charset="-122"/>
                  <a:ea typeface="微软雅黑" panose="020B0503020204020204" pitchFamily="34" charset="-122"/>
                </a:rPr>
                <a:t>智能化系统可以实时监测锚杆的工作状态，包括锚杆杆体内力及变形。这些数据可以通过无线传输到中央控制系统，实现远程监控和管理</a:t>
              </a:r>
              <a:endParaRPr lang="zh-CN" altLang="en-US" sz="1200" b="1" spc="300" dirty="0">
                <a:solidFill>
                  <a:srgbClr val="1C2035"/>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502743" y="1672782"/>
            <a:ext cx="3889031" cy="1573720"/>
            <a:chOff x="6483693" y="2015682"/>
            <a:chExt cx="3889031" cy="1573720"/>
          </a:xfrm>
        </p:grpSpPr>
        <p:sp>
          <p:nvSpPr>
            <p:cNvPr id="33" name="矩形 32"/>
            <p:cNvSpPr/>
            <p:nvPr>
              <p:custDataLst>
                <p:tags r:id="rId13"/>
              </p:custDataLst>
            </p:nvPr>
          </p:nvSpPr>
          <p:spPr>
            <a:xfrm>
              <a:off x="6483693" y="2421710"/>
              <a:ext cx="3889031" cy="1167692"/>
            </a:xfrm>
            <a:prstGeom prst="rect">
              <a:avLst/>
            </a:prstGeom>
            <a:ln>
              <a:solidFill>
                <a:srgbClr val="475574"/>
              </a:solidFill>
              <a:prstDash val="lgDashDot"/>
            </a:ln>
          </p:spPr>
          <p:txBody>
            <a:bodyPr wrap="square">
              <a:spAutoFit/>
            </a:bodyPr>
            <a:lstStyle/>
            <a:p>
              <a:pPr algn="just">
                <a:lnSpc>
                  <a:spcPct val="150000"/>
                </a:lnSpc>
              </a:pPr>
              <a:r>
                <a:rPr lang="zh-CN" altLang="en-US" sz="1200" b="1" spc="300" dirty="0">
                  <a:solidFill>
                    <a:srgbClr val="1C2035"/>
                  </a:solidFill>
                  <a:latin typeface="微软雅黑" panose="020B0503020204020204" pitchFamily="34" charset="-122"/>
                  <a:ea typeface="微软雅黑" panose="020B0503020204020204" pitchFamily="34" charset="-122"/>
                </a:rPr>
                <a:t>智能化系统可以预测锚杆可能出现的故障，并提前发出预警，从而及时进行维护，避免事故的发生。系统还可以记录锚杆的使用历史和维护记录，为未来的维护工作提供参考。</a:t>
              </a:r>
              <a:endParaRPr lang="zh-CN" altLang="en-US" sz="1200" b="1" spc="300" dirty="0">
                <a:solidFill>
                  <a:srgbClr val="1C2035"/>
                </a:solidFill>
                <a:latin typeface="微软雅黑" panose="020B0503020204020204" pitchFamily="34" charset="-122"/>
                <a:ea typeface="微软雅黑" panose="020B0503020204020204" pitchFamily="34" charset="-122"/>
              </a:endParaRPr>
            </a:p>
          </p:txBody>
        </p:sp>
        <p:sp>
          <p:nvSpPr>
            <p:cNvPr id="34" name="矩形 33"/>
            <p:cNvSpPr/>
            <p:nvPr>
              <p:custDataLst>
                <p:tags r:id="rId14"/>
              </p:custDataLst>
            </p:nvPr>
          </p:nvSpPr>
          <p:spPr>
            <a:xfrm>
              <a:off x="6483694" y="2015682"/>
              <a:ext cx="3889030" cy="338554"/>
            </a:xfrm>
            <a:prstGeom prst="rect">
              <a:avLst/>
            </a:prstGeom>
            <a:solidFill>
              <a:schemeClr val="tx2">
                <a:lumMod val="20000"/>
                <a:lumOff val="80000"/>
              </a:schemeClr>
            </a:solidFill>
          </p:spPr>
          <p:txBody>
            <a:bodyPr vert="horz" wrap="square" rtlCol="0">
              <a:spAutoFit/>
            </a:bodyPr>
            <a:lstStyle/>
            <a:p>
              <a:r>
                <a:rPr lang="zh-CN" altLang="en-US" sz="1600" b="1" spc="300" dirty="0">
                  <a:solidFill>
                    <a:srgbClr val="475574"/>
                  </a:solidFill>
                  <a:latin typeface="微软雅黑" panose="020B0503020204020204" pitchFamily="34" charset="-122"/>
                  <a:ea typeface="微软雅黑" panose="020B0503020204020204" pitchFamily="34" charset="-122"/>
                </a:rPr>
                <a:t>异常预警和维护</a:t>
              </a:r>
              <a:endParaRPr lang="zh-CN" altLang="en-US" sz="1600" b="1" spc="300" dirty="0">
                <a:solidFill>
                  <a:srgbClr val="475574"/>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849307" y="1524919"/>
            <a:ext cx="531486" cy="2239307"/>
            <a:chOff x="5830257" y="1867819"/>
            <a:chExt cx="531486" cy="2239307"/>
          </a:xfrm>
        </p:grpSpPr>
        <p:sp>
          <p:nvSpPr>
            <p:cNvPr id="36" name="椭圆 35"/>
            <p:cNvSpPr/>
            <p:nvPr>
              <p:custDataLst>
                <p:tags r:id="rId15"/>
              </p:custDataLst>
            </p:nvPr>
          </p:nvSpPr>
          <p:spPr>
            <a:xfrm flipV="1">
              <a:off x="5958976" y="3833078"/>
              <a:ext cx="274048" cy="274048"/>
            </a:xfrm>
            <a:prstGeom prst="ellipse">
              <a:avLst/>
            </a:prstGeom>
            <a:solidFill>
              <a:schemeClr val="bg1"/>
            </a:solidFill>
            <a:ln w="76200">
              <a:solidFill>
                <a:srgbClr val="F4F4F4"/>
              </a:solid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spc="600">
                <a:solidFill>
                  <a:srgbClr val="034581"/>
                </a:solidFill>
                <a:latin typeface="微软雅黑" panose="020B0503020204020204" pitchFamily="34" charset="-122"/>
                <a:ea typeface="微软雅黑" panose="020B0503020204020204" pitchFamily="34" charset="-122"/>
              </a:endParaRPr>
            </a:p>
          </p:txBody>
        </p:sp>
        <p:sp>
          <p:nvSpPr>
            <p:cNvPr id="37" name="泪滴形 36"/>
            <p:cNvSpPr/>
            <p:nvPr>
              <p:custDataLst>
                <p:tags r:id="rId16"/>
              </p:custDataLst>
            </p:nvPr>
          </p:nvSpPr>
          <p:spPr>
            <a:xfrm rot="8085657">
              <a:off x="5830257" y="1867819"/>
              <a:ext cx="531486" cy="531486"/>
            </a:xfrm>
            <a:prstGeom prst="teardrop">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spc="600">
                <a:solidFill>
                  <a:srgbClr val="034581"/>
                </a:solidFill>
                <a:latin typeface="微软雅黑" panose="020B0503020204020204" pitchFamily="34" charset="-122"/>
                <a:ea typeface="微软雅黑" panose="020B0503020204020204" pitchFamily="34" charset="-122"/>
              </a:endParaRPr>
            </a:p>
          </p:txBody>
        </p:sp>
        <p:cxnSp>
          <p:nvCxnSpPr>
            <p:cNvPr id="48" name="直接连接符 47"/>
            <p:cNvCxnSpPr>
              <a:stCxn id="37" idx="7"/>
              <a:endCxn id="36" idx="4"/>
            </p:cNvCxnSpPr>
            <p:nvPr>
              <p:custDataLst>
                <p:tags r:id="rId17"/>
              </p:custDataLst>
            </p:nvPr>
          </p:nvCxnSpPr>
          <p:spPr>
            <a:xfrm flipH="1">
              <a:off x="6096000" y="2509376"/>
              <a:ext cx="1568" cy="1323702"/>
            </a:xfrm>
            <a:prstGeom prst="line">
              <a:avLst/>
            </a:prstGeom>
            <a:ln w="19050">
              <a:solidFill>
                <a:srgbClr val="475574"/>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7719994" y="3507300"/>
            <a:ext cx="531486" cy="2598000"/>
            <a:chOff x="7700944" y="3850200"/>
            <a:chExt cx="531486" cy="2598000"/>
          </a:xfrm>
        </p:grpSpPr>
        <p:sp>
          <p:nvSpPr>
            <p:cNvPr id="50" name="椭圆 49"/>
            <p:cNvSpPr/>
            <p:nvPr>
              <p:custDataLst>
                <p:tags r:id="rId18"/>
              </p:custDataLst>
            </p:nvPr>
          </p:nvSpPr>
          <p:spPr>
            <a:xfrm flipV="1">
              <a:off x="7829663" y="3850200"/>
              <a:ext cx="274048" cy="274048"/>
            </a:xfrm>
            <a:prstGeom prst="ellipse">
              <a:avLst/>
            </a:prstGeom>
            <a:solidFill>
              <a:schemeClr val="bg1"/>
            </a:solidFill>
            <a:ln w="76200">
              <a:solidFill>
                <a:srgbClr val="F4F4F4"/>
              </a:solid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spc="600">
                <a:solidFill>
                  <a:srgbClr val="034581"/>
                </a:solidFill>
                <a:latin typeface="微软雅黑" panose="020B0503020204020204" pitchFamily="34" charset="-122"/>
                <a:ea typeface="微软雅黑" panose="020B0503020204020204" pitchFamily="34" charset="-122"/>
              </a:endParaRPr>
            </a:p>
          </p:txBody>
        </p:sp>
        <p:sp>
          <p:nvSpPr>
            <p:cNvPr id="51" name="泪滴形 50"/>
            <p:cNvSpPr/>
            <p:nvPr>
              <p:custDataLst>
                <p:tags r:id="rId19"/>
              </p:custDataLst>
            </p:nvPr>
          </p:nvSpPr>
          <p:spPr>
            <a:xfrm rot="13514343" flipV="1">
              <a:off x="7700944" y="5916714"/>
              <a:ext cx="531486" cy="531486"/>
            </a:xfrm>
            <a:prstGeom prst="teardrop">
              <a:avLst/>
            </a:prstGeom>
            <a:solidFill>
              <a:schemeClr val="accent1">
                <a:lumMod val="75000"/>
              </a:schemeClr>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spc="600">
                <a:solidFill>
                  <a:srgbClr val="034581"/>
                </a:solidFill>
                <a:latin typeface="微软雅黑" panose="020B0503020204020204" pitchFamily="34" charset="-122"/>
                <a:ea typeface="微软雅黑" panose="020B0503020204020204" pitchFamily="34" charset="-122"/>
              </a:endParaRPr>
            </a:p>
          </p:txBody>
        </p:sp>
        <p:cxnSp>
          <p:nvCxnSpPr>
            <p:cNvPr id="52" name="直接连接符 51"/>
            <p:cNvCxnSpPr>
              <a:stCxn id="50" idx="0"/>
              <a:endCxn id="51" idx="7"/>
            </p:cNvCxnSpPr>
            <p:nvPr>
              <p:custDataLst>
                <p:tags r:id="rId20"/>
              </p:custDataLst>
            </p:nvPr>
          </p:nvCxnSpPr>
          <p:spPr>
            <a:xfrm>
              <a:off x="7966687" y="4124248"/>
              <a:ext cx="1568" cy="1682395"/>
            </a:xfrm>
            <a:prstGeom prst="line">
              <a:avLst/>
            </a:prstGeom>
            <a:ln w="19050">
              <a:solidFill>
                <a:srgbClr val="7C614E"/>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8361553" y="3901076"/>
            <a:ext cx="3126185" cy="1583864"/>
            <a:chOff x="8342503" y="4243976"/>
            <a:chExt cx="3126185" cy="1583864"/>
          </a:xfrm>
        </p:grpSpPr>
        <p:sp>
          <p:nvSpPr>
            <p:cNvPr id="54" name="矩形 53"/>
            <p:cNvSpPr/>
            <p:nvPr>
              <p:custDataLst>
                <p:tags r:id="rId21"/>
              </p:custDataLst>
            </p:nvPr>
          </p:nvSpPr>
          <p:spPr>
            <a:xfrm>
              <a:off x="8342503" y="4243976"/>
              <a:ext cx="3126185" cy="338554"/>
            </a:xfrm>
            <a:prstGeom prst="rect">
              <a:avLst/>
            </a:prstGeom>
            <a:solidFill>
              <a:schemeClr val="accent1">
                <a:lumMod val="40000"/>
                <a:lumOff val="60000"/>
              </a:schemeClr>
            </a:solidFill>
          </p:spPr>
          <p:txBody>
            <a:bodyPr vert="horz" wrap="square" rtlCol="0">
              <a:spAutoFit/>
            </a:bodyPr>
            <a:lstStyle/>
            <a:p>
              <a:r>
                <a:rPr lang="zh-CN" altLang="en-US" sz="1600" b="1" spc="300" dirty="0">
                  <a:solidFill>
                    <a:schemeClr val="accent1">
                      <a:lumMod val="75000"/>
                    </a:schemeClr>
                  </a:solidFill>
                  <a:latin typeface="微软雅黑" panose="020B0503020204020204" pitchFamily="34" charset="-122"/>
                  <a:ea typeface="微软雅黑" panose="020B0503020204020204" pitchFamily="34" charset="-122"/>
                </a:rPr>
                <a:t>数据分析与决策支持</a:t>
              </a:r>
              <a:endParaRPr lang="zh-CN" altLang="en-US" sz="1600" b="1" spc="3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5" name="矩形 54"/>
            <p:cNvSpPr/>
            <p:nvPr>
              <p:custDataLst>
                <p:tags r:id="rId22"/>
              </p:custDataLst>
            </p:nvPr>
          </p:nvSpPr>
          <p:spPr>
            <a:xfrm>
              <a:off x="8342504" y="4660148"/>
              <a:ext cx="3126184" cy="1167692"/>
            </a:xfrm>
            <a:prstGeom prst="rect">
              <a:avLst/>
            </a:prstGeom>
            <a:ln>
              <a:solidFill>
                <a:srgbClr val="7C614E"/>
              </a:solidFill>
              <a:prstDash val="lgDashDot"/>
            </a:ln>
          </p:spPr>
          <p:txBody>
            <a:bodyPr wrap="square">
              <a:spAutoFit/>
            </a:bodyPr>
            <a:lstStyle/>
            <a:p>
              <a:pPr algn="just">
                <a:lnSpc>
                  <a:spcPct val="150000"/>
                </a:lnSpc>
              </a:pPr>
              <a:r>
                <a:rPr lang="zh-CN" altLang="en-US" sz="1200" b="1" spc="300" dirty="0">
                  <a:solidFill>
                    <a:srgbClr val="1C2035"/>
                  </a:solidFill>
                  <a:latin typeface="微软雅黑" panose="020B0503020204020204" pitchFamily="34" charset="-122"/>
                  <a:ea typeface="微软雅黑" panose="020B0503020204020204" pitchFamily="34" charset="-122"/>
                </a:rPr>
                <a:t>通过收集和分析施工和运行期间的大量数据，智能化系统可以提供决策支持，提示工作人员调整方案和施工策略</a:t>
              </a:r>
              <a:endParaRPr lang="zh-CN" altLang="en-US" sz="1200" b="1" spc="300" dirty="0">
                <a:solidFill>
                  <a:srgbClr val="1C2035"/>
                </a:solidFill>
                <a:latin typeface="微软雅黑" panose="020B0503020204020204" pitchFamily="34" charset="-122"/>
                <a:ea typeface="微软雅黑" panose="020B0503020204020204" pitchFamily="34" charset="-122"/>
              </a:endParaRPr>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25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250"/>
                                        <p:tgtEl>
                                          <p:spTgt spid="1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down)">
                                      <p:cBhvr>
                                        <p:cTn id="23" dur="250"/>
                                        <p:tgtEl>
                                          <p:spTgt spid="3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up)">
                                      <p:cBhvr>
                                        <p:cTn id="31" dur="500"/>
                                        <p:tgtEl>
                                          <p:spTgt spid="4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0318" y="818515"/>
            <a:ext cx="10872000" cy="25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826770" cy="1000125"/>
            <a:chOff x="0" y="1855"/>
            <a:chExt cx="5175" cy="6254"/>
          </a:xfrm>
        </p:grpSpPr>
        <p:sp>
          <p:nvSpPr>
            <p:cNvPr id="7" name="直角三角形 6"/>
            <p:cNvSpPr/>
            <p:nvPr/>
          </p:nvSpPr>
          <p:spPr>
            <a:xfrm flipV="1">
              <a:off x="0" y="1855"/>
              <a:ext cx="4600" cy="6255"/>
            </a:xfrm>
            <a:prstGeom prst="rtTriangle">
              <a:avLst/>
            </a:prstGeom>
            <a:gradFill>
              <a:gsLst>
                <a:gs pos="29000">
                  <a:srgbClr val="C00000"/>
                </a:gs>
                <a:gs pos="100000">
                  <a:srgbClr val="E20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4015" y="1855"/>
              <a:ext cx="1160" cy="789"/>
            </a:xfrm>
            <a:prstGeom prst="triangle">
              <a:avLst/>
            </a:prstGeom>
            <a:solidFill>
              <a:srgbClr val="7D1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灯片编号占位符 2"/>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10" name="标题 1"/>
          <p:cNvSpPr txBox="1"/>
          <p:nvPr>
            <p:custDataLst>
              <p:tags r:id="rId1"/>
            </p:custDataLst>
          </p:nvPr>
        </p:nvSpPr>
        <p:spPr>
          <a:xfrm flipH="1" flipV="1">
            <a:off x="10677400" y="4819211"/>
            <a:ext cx="675000" cy="535680"/>
          </a:xfrm>
          <a:custGeom>
            <a:avLst/>
            <a:gdLst>
              <a:gd name="connsiteX0" fmla="*/ 270000 w 675000"/>
              <a:gd name="connsiteY0" fmla="*/ 535680 h 535680"/>
              <a:gd name="connsiteX1" fmla="*/ 0 w 675000"/>
              <a:gd name="connsiteY1" fmla="*/ 535680 h 535680"/>
              <a:gd name="connsiteX2" fmla="*/ 0 w 675000"/>
              <a:gd name="connsiteY2" fmla="*/ 265680 h 535680"/>
              <a:gd name="connsiteX3" fmla="*/ 270000 w 675000"/>
              <a:gd name="connsiteY3" fmla="*/ 0 h 535680"/>
              <a:gd name="connsiteX4" fmla="*/ 270000 w 675000"/>
              <a:gd name="connsiteY4" fmla="*/ 115830 h 535680"/>
              <a:gd name="connsiteX5" fmla="*/ 115965 w 675000"/>
              <a:gd name="connsiteY5" fmla="*/ 265680 h 535680"/>
              <a:gd name="connsiteX6" fmla="*/ 270000 w 675000"/>
              <a:gd name="connsiteY6" fmla="*/ 265680 h 535680"/>
              <a:gd name="connsiteX7" fmla="*/ 675000 w 675000"/>
              <a:gd name="connsiteY7" fmla="*/ 535680 h 535680"/>
              <a:gd name="connsiteX8" fmla="*/ 405000 w 675000"/>
              <a:gd name="connsiteY8" fmla="*/ 535680 h 535680"/>
              <a:gd name="connsiteX9" fmla="*/ 405000 w 675000"/>
              <a:gd name="connsiteY9" fmla="*/ 265680 h 535680"/>
              <a:gd name="connsiteX10" fmla="*/ 675000 w 675000"/>
              <a:gd name="connsiteY10" fmla="*/ 0 h 535680"/>
              <a:gd name="connsiteX11" fmla="*/ 675000 w 675000"/>
              <a:gd name="connsiteY11" fmla="*/ 115830 h 535680"/>
              <a:gd name="connsiteX12" fmla="*/ 520965 w 675000"/>
              <a:gd name="connsiteY12" fmla="*/ 265680 h 535680"/>
              <a:gd name="connsiteX13" fmla="*/ 675000 w 675000"/>
              <a:gd name="connsiteY13" fmla="*/ 265680 h 535680"/>
            </a:gdLst>
            <a:ahLst/>
            <a:cxnLst/>
            <a:rect l="l" t="t" r="r" b="b"/>
            <a:pathLst>
              <a:path w="675000" h="535680">
                <a:moveTo>
                  <a:pt x="270000" y="535680"/>
                </a:moveTo>
                <a:lnTo>
                  <a:pt x="0" y="535680"/>
                </a:lnTo>
                <a:lnTo>
                  <a:pt x="0" y="265680"/>
                </a:lnTo>
                <a:cubicBezTo>
                  <a:pt x="2360" y="118253"/>
                  <a:pt x="122554" y="-19"/>
                  <a:pt x="270000" y="0"/>
                </a:cubicBezTo>
                <a:lnTo>
                  <a:pt x="270000" y="115830"/>
                </a:lnTo>
                <a:cubicBezTo>
                  <a:pt x="186566" y="115871"/>
                  <a:pt x="118303" y="182278"/>
                  <a:pt x="115965" y="265680"/>
                </a:cubicBezTo>
                <a:lnTo>
                  <a:pt x="270000" y="265680"/>
                </a:lnTo>
                <a:close/>
                <a:moveTo>
                  <a:pt x="675000" y="535680"/>
                </a:moveTo>
                <a:lnTo>
                  <a:pt x="405000" y="535680"/>
                </a:lnTo>
                <a:lnTo>
                  <a:pt x="405000" y="265680"/>
                </a:lnTo>
                <a:cubicBezTo>
                  <a:pt x="407360" y="118253"/>
                  <a:pt x="527554" y="-19"/>
                  <a:pt x="675000" y="0"/>
                </a:cubicBezTo>
                <a:lnTo>
                  <a:pt x="675000" y="115830"/>
                </a:lnTo>
                <a:cubicBezTo>
                  <a:pt x="591566" y="115871"/>
                  <a:pt x="523303" y="182278"/>
                  <a:pt x="520965" y="265680"/>
                </a:cubicBezTo>
                <a:lnTo>
                  <a:pt x="675000" y="265680"/>
                </a:lnTo>
                <a:close/>
              </a:path>
            </a:pathLst>
          </a:custGeom>
          <a:solidFill>
            <a:schemeClr val="tx2">
              <a:lumMod val="50000"/>
              <a:lumOff val="50000"/>
            </a:schemeClr>
          </a:solidFill>
          <a:ln w="8578" cap="flat">
            <a:noFill/>
            <a:miter/>
          </a:ln>
        </p:spPr>
        <p:txBody>
          <a:bodyPr vert="horz" wrap="square" lIns="91440" tIns="45720" rIns="91440" bIns="45720" rtlCol="0" anchor="ctr"/>
          <a:lstStyle/>
          <a:p>
            <a:pPr algn="l"/>
            <a:endParaRPr kumimoji="1" lang="zh-CN" altLang="en-US">
              <a:solidFill>
                <a:schemeClr val="tx2"/>
              </a:solidFill>
            </a:endParaRPr>
          </a:p>
        </p:txBody>
      </p:sp>
      <p:sp>
        <p:nvSpPr>
          <p:cNvPr id="11" name="标题 1"/>
          <p:cNvSpPr txBox="1"/>
          <p:nvPr>
            <p:custDataLst>
              <p:tags r:id="rId2"/>
            </p:custDataLst>
          </p:nvPr>
        </p:nvSpPr>
        <p:spPr>
          <a:xfrm>
            <a:off x="952100" y="2639075"/>
            <a:ext cx="562500" cy="446400"/>
          </a:xfrm>
          <a:custGeom>
            <a:avLst/>
            <a:gdLst>
              <a:gd name="connsiteX0" fmla="*/ 562500 w 562500"/>
              <a:gd name="connsiteY0" fmla="*/ 0 h 446400"/>
              <a:gd name="connsiteX1" fmla="*/ 562500 w 562500"/>
              <a:gd name="connsiteY1" fmla="*/ 96525 h 446400"/>
              <a:gd name="connsiteX2" fmla="*/ 434138 w 562500"/>
              <a:gd name="connsiteY2" fmla="*/ 221400 h 446400"/>
              <a:gd name="connsiteX3" fmla="*/ 562500 w 562500"/>
              <a:gd name="connsiteY3" fmla="*/ 221400 h 446400"/>
              <a:gd name="connsiteX4" fmla="*/ 562500 w 562500"/>
              <a:gd name="connsiteY4" fmla="*/ 446400 h 446400"/>
              <a:gd name="connsiteX5" fmla="*/ 337500 w 562500"/>
              <a:gd name="connsiteY5" fmla="*/ 446400 h 446400"/>
              <a:gd name="connsiteX6" fmla="*/ 337500 w 562500"/>
              <a:gd name="connsiteY6" fmla="*/ 221400 h 446400"/>
              <a:gd name="connsiteX7" fmla="*/ 562500 w 562500"/>
              <a:gd name="connsiteY7" fmla="*/ 0 h 446400"/>
              <a:gd name="connsiteX8" fmla="*/ 225000 w 562500"/>
              <a:gd name="connsiteY8" fmla="*/ 0 h 446400"/>
              <a:gd name="connsiteX9" fmla="*/ 225000 w 562500"/>
              <a:gd name="connsiteY9" fmla="*/ 96525 h 446400"/>
              <a:gd name="connsiteX10" fmla="*/ 96638 w 562500"/>
              <a:gd name="connsiteY10" fmla="*/ 221400 h 446400"/>
              <a:gd name="connsiteX11" fmla="*/ 225000 w 562500"/>
              <a:gd name="connsiteY11" fmla="*/ 221400 h 446400"/>
              <a:gd name="connsiteX12" fmla="*/ 225000 w 562500"/>
              <a:gd name="connsiteY12" fmla="*/ 446400 h 446400"/>
              <a:gd name="connsiteX13" fmla="*/ 0 w 562500"/>
              <a:gd name="connsiteY13" fmla="*/ 446400 h 446400"/>
              <a:gd name="connsiteX14" fmla="*/ 0 w 562500"/>
              <a:gd name="connsiteY14" fmla="*/ 221400 h 446400"/>
              <a:gd name="connsiteX15" fmla="*/ 225000 w 562500"/>
              <a:gd name="connsiteY15" fmla="*/ 0 h 446400"/>
            </a:gdLst>
            <a:ahLst/>
            <a:cxnLst/>
            <a:rect l="l" t="t" r="r" b="b"/>
            <a:pathLst>
              <a:path w="562500" h="446400">
                <a:moveTo>
                  <a:pt x="562500" y="0"/>
                </a:moveTo>
                <a:lnTo>
                  <a:pt x="562500" y="96525"/>
                </a:lnTo>
                <a:cubicBezTo>
                  <a:pt x="492972" y="96559"/>
                  <a:pt x="436086" y="151899"/>
                  <a:pt x="434138" y="221400"/>
                </a:cubicBezTo>
                <a:lnTo>
                  <a:pt x="562500" y="221400"/>
                </a:lnTo>
                <a:lnTo>
                  <a:pt x="562500" y="446400"/>
                </a:lnTo>
                <a:lnTo>
                  <a:pt x="337500" y="446400"/>
                </a:lnTo>
                <a:lnTo>
                  <a:pt x="337500" y="221400"/>
                </a:lnTo>
                <a:cubicBezTo>
                  <a:pt x="339467" y="98544"/>
                  <a:pt x="439629" y="-16"/>
                  <a:pt x="562500" y="0"/>
                </a:cubicBezTo>
                <a:close/>
                <a:moveTo>
                  <a:pt x="225000" y="0"/>
                </a:moveTo>
                <a:lnTo>
                  <a:pt x="225000" y="96525"/>
                </a:lnTo>
                <a:cubicBezTo>
                  <a:pt x="155472" y="96559"/>
                  <a:pt x="98586" y="151899"/>
                  <a:pt x="96638" y="221400"/>
                </a:cubicBezTo>
                <a:lnTo>
                  <a:pt x="225000" y="221400"/>
                </a:lnTo>
                <a:lnTo>
                  <a:pt x="225000" y="446400"/>
                </a:lnTo>
                <a:lnTo>
                  <a:pt x="0" y="446400"/>
                </a:lnTo>
                <a:lnTo>
                  <a:pt x="0" y="221400"/>
                </a:lnTo>
                <a:cubicBezTo>
                  <a:pt x="1967" y="98544"/>
                  <a:pt x="102129" y="-16"/>
                  <a:pt x="225000" y="0"/>
                </a:cubicBezTo>
                <a:close/>
              </a:path>
            </a:pathLst>
          </a:custGeom>
          <a:solidFill>
            <a:schemeClr val="tx2">
              <a:lumMod val="50000"/>
              <a:lumOff val="50000"/>
            </a:schemeClr>
          </a:solidFill>
          <a:ln w="7127" cap="flat">
            <a:noFill/>
            <a:miter/>
          </a:ln>
        </p:spPr>
        <p:txBody>
          <a:bodyPr vert="horz" wrap="square" lIns="91440" tIns="45720" rIns="91440" bIns="45720" rtlCol="0" anchor="ctr"/>
          <a:lstStyle/>
          <a:p>
            <a:pPr algn="l"/>
            <a:endParaRPr kumimoji="1" lang="zh-CN" altLang="en-US">
              <a:solidFill>
                <a:schemeClr val="tx2"/>
              </a:solidFill>
            </a:endParaRPr>
          </a:p>
        </p:txBody>
      </p:sp>
      <p:sp>
        <p:nvSpPr>
          <p:cNvPr id="12" name="文本框 2"/>
          <p:cNvSpPr txBox="1"/>
          <p:nvPr>
            <p:custDataLst>
              <p:tags r:id="rId3"/>
            </p:custDataLst>
          </p:nvPr>
        </p:nvSpPr>
        <p:spPr>
          <a:xfrm>
            <a:off x="1514600" y="2862275"/>
            <a:ext cx="9162800" cy="2224776"/>
          </a:xfrm>
          <a:prstGeom prst="rect">
            <a:avLst/>
          </a:prstGeom>
          <a:noFill/>
        </p:spPr>
        <p:txBody>
          <a:bodyPr wrap="square" rtlCol="0">
            <a:spAutoFit/>
          </a:bodyPr>
          <a:lstStyle/>
          <a:p>
            <a:pPr>
              <a:lnSpc>
                <a:spcPct val="200000"/>
              </a:lnSpc>
            </a:pPr>
            <a:r>
              <a:rPr lang="zh-CN" altLang="en-US" b="1" dirty="0">
                <a:latin typeface="微软雅黑" panose="020B0503020204020204" pitchFamily="34" charset="-122"/>
                <a:ea typeface="微软雅黑" panose="020B0503020204020204" pitchFamily="34" charset="-122"/>
              </a:rPr>
              <a:t>      总之，膨胀囊锚杆智能化技术的应用前景广阔，它不仅可以提高施工效率和安全性，还可以为岩土工程的可持续发展提供技术支持。随着传感器技术、物联网、大数据分析和人工智能等技术的不断进步，膨胀囊锚杆智能化技术将会得到更广泛的应用。因此膨胀囊锚杆智能化技术可以在岩土工程领域大力推广。</a:t>
            </a:r>
            <a:endParaRPr lang="zh-CN" altLang="en-US" b="1"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1066800" y="1000125"/>
            <a:ext cx="4181475" cy="829945"/>
          </a:xfrm>
          <a:prstGeom prst="rect">
            <a:avLst/>
          </a:prstGeom>
          <a:noFill/>
        </p:spPr>
        <p:txBody>
          <a:bodyPr wrap="square" rtlCol="0">
            <a:spAutoFit/>
          </a:bodyPr>
          <a:lstStyle/>
          <a:p>
            <a:r>
              <a:rPr lang="zh-CN" altLang="en-US" sz="4800" b="1">
                <a:solidFill>
                  <a:srgbClr val="C00000"/>
                </a:solidFill>
              </a:rPr>
              <a:t>结</a:t>
            </a:r>
            <a:r>
              <a:rPr lang="en-US" altLang="zh-CN" sz="4800" b="1">
                <a:solidFill>
                  <a:srgbClr val="C00000"/>
                </a:solidFill>
              </a:rPr>
              <a:t>  </a:t>
            </a:r>
            <a:r>
              <a:rPr lang="zh-CN" altLang="en-US" sz="4800" b="1">
                <a:solidFill>
                  <a:srgbClr val="C00000"/>
                </a:solidFill>
              </a:rPr>
              <a:t>语</a:t>
            </a:r>
            <a:endParaRPr lang="zh-CN" altLang="en-US" sz="4800" b="1">
              <a:solidFill>
                <a:srgbClr val="C00000"/>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6095" y="0"/>
            <a:ext cx="3555365" cy="6858000"/>
            <a:chOff x="-2317" y="-1302"/>
            <a:chExt cx="5599" cy="13782"/>
          </a:xfrm>
        </p:grpSpPr>
        <p:sp>
          <p:nvSpPr>
            <p:cNvPr id="34" name="任意多边形 33"/>
            <p:cNvSpPr/>
            <p:nvPr/>
          </p:nvSpPr>
          <p:spPr>
            <a:xfrm rot="5400000">
              <a:off x="-3874" y="5324"/>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32"/>
            <p:cNvSpPr/>
            <p:nvPr/>
          </p:nvSpPr>
          <p:spPr>
            <a:xfrm rot="5400000">
              <a:off x="-3874" y="600"/>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p:cNvGrpSpPr/>
            <p:nvPr/>
          </p:nvGrpSpPr>
          <p:grpSpPr>
            <a:xfrm>
              <a:off x="-2317" y="-1302"/>
              <a:ext cx="5254" cy="13782"/>
              <a:chOff x="-2317" y="-1302"/>
              <a:chExt cx="5254" cy="13782"/>
            </a:xfrm>
          </p:grpSpPr>
          <p:sp>
            <p:nvSpPr>
              <p:cNvPr id="24" name="任意多边形 23"/>
              <p:cNvSpPr/>
              <p:nvPr/>
            </p:nvSpPr>
            <p:spPr>
              <a:xfrm rot="5400000">
                <a:off x="-4219" y="5324"/>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22"/>
              <p:cNvSpPr/>
              <p:nvPr/>
            </p:nvSpPr>
            <p:spPr>
              <a:xfrm rot="5400000">
                <a:off x="-4219" y="600"/>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7" name="矩形 6"/>
          <p:cNvSpPr/>
          <p:nvPr/>
        </p:nvSpPr>
        <p:spPr>
          <a:xfrm>
            <a:off x="-635" y="1263968"/>
            <a:ext cx="12192635" cy="4330065"/>
          </a:xfrm>
          <a:prstGeom prst="rect">
            <a:avLst/>
          </a:pr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flipH="1">
            <a:off x="7874351" y="1383665"/>
            <a:ext cx="4317649" cy="4210685"/>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6799" h="6631">
                <a:moveTo>
                  <a:pt x="0" y="6631"/>
                </a:moveTo>
                <a:lnTo>
                  <a:pt x="0" y="0"/>
                </a:lnTo>
                <a:lnTo>
                  <a:pt x="6799" y="6631"/>
                </a:lnTo>
                <a:lnTo>
                  <a:pt x="0" y="6631"/>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文本框 26"/>
          <p:cNvSpPr txBox="1"/>
          <p:nvPr/>
        </p:nvSpPr>
        <p:spPr>
          <a:xfrm>
            <a:off x="6465570" y="5998210"/>
            <a:ext cx="2592070" cy="306705"/>
          </a:xfrm>
          <a:prstGeom prst="rect">
            <a:avLst/>
          </a:prstGeom>
          <a:noFill/>
        </p:spPr>
        <p:txBody>
          <a:bodyPr wrap="none" rtlCol="0">
            <a:spAutoFit/>
          </a:bodyPr>
          <a:lstStyle/>
          <a:p>
            <a:pPr algn="l"/>
            <a:r>
              <a:rPr lang="zh-CN" altLang="en-US" sz="1400" spc="600">
                <a:solidFill>
                  <a:schemeClr val="bg1"/>
                </a:solidFill>
                <a:effectLst/>
                <a:uFillTx/>
              </a:rPr>
              <a:t>创新 卓越 合作 共赢</a:t>
            </a:r>
            <a:endParaRPr lang="zh-CN" altLang="en-US" sz="1400" spc="600">
              <a:solidFill>
                <a:schemeClr val="bg1"/>
              </a:solidFill>
              <a:effectLst/>
              <a:uFillTx/>
            </a:endParaRPr>
          </a:p>
        </p:txBody>
      </p:sp>
      <p:sp>
        <p:nvSpPr>
          <p:cNvPr id="9" name="任意多边形 8"/>
          <p:cNvSpPr/>
          <p:nvPr/>
        </p:nvSpPr>
        <p:spPr>
          <a:xfrm rot="5400000">
            <a:off x="-504507" y="456248"/>
            <a:ext cx="5905500" cy="594550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300" h="9363">
                <a:moveTo>
                  <a:pt x="0" y="2658"/>
                </a:moveTo>
                <a:lnTo>
                  <a:pt x="4650" y="0"/>
                </a:lnTo>
                <a:lnTo>
                  <a:pt x="9300" y="2658"/>
                </a:lnTo>
                <a:lnTo>
                  <a:pt x="9300" y="9363"/>
                </a:lnTo>
                <a:lnTo>
                  <a:pt x="1" y="9363"/>
                </a:lnTo>
                <a:lnTo>
                  <a:pt x="1" y="5255"/>
                </a:lnTo>
                <a:lnTo>
                  <a:pt x="0" y="5255"/>
                </a:lnTo>
                <a:lnTo>
                  <a:pt x="0" y="2658"/>
                </a:lnTo>
                <a:close/>
              </a:path>
            </a:pathLst>
          </a:custGeom>
          <a:solidFill>
            <a:srgbClr val="FFFFFF"/>
          </a:solidFill>
          <a:ln>
            <a:noFill/>
          </a:ln>
          <a:effectLst>
            <a:outerShdw blurRad="3302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31"/>
          <p:cNvSpPr/>
          <p:nvPr/>
        </p:nvSpPr>
        <p:spPr>
          <a:xfrm>
            <a:off x="-524510" y="552450"/>
            <a:ext cx="5843905" cy="5753100"/>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六边形 34"/>
          <p:cNvSpPr/>
          <p:nvPr/>
        </p:nvSpPr>
        <p:spPr>
          <a:xfrm>
            <a:off x="4555490" y="4885055"/>
            <a:ext cx="1628140" cy="1419860"/>
          </a:xfrm>
          <a:prstGeom prst="hexagon">
            <a:avLst>
              <a:gd name="adj" fmla="val 28500"/>
              <a:gd name="vf" fmla="val 115470"/>
            </a:avLst>
          </a:prstGeom>
          <a:blipFill rotWithShape="1">
            <a:blip r:embed="rId2"/>
            <a:stretch>
              <a:fillRect/>
            </a:stretch>
          </a:blip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副标题 3"/>
          <p:cNvSpPr>
            <a:spLocks noGrp="1"/>
          </p:cNvSpPr>
          <p:nvPr>
            <p:ph type="subTitle" idx="4294967295"/>
            <p:custDataLst>
              <p:tags r:id="rId3"/>
            </p:custDataLst>
          </p:nvPr>
        </p:nvSpPr>
        <p:spPr>
          <a:xfrm>
            <a:off x="6891655" y="2771140"/>
            <a:ext cx="3975735" cy="998855"/>
          </a:xfrm>
        </p:spPr>
        <p:txBody>
          <a:bodyPr>
            <a:noAutofit/>
          </a:bodyPr>
          <a:lstStyle/>
          <a:p>
            <a:pPr marL="0" indent="0" algn="r">
              <a:lnSpc>
                <a:spcPct val="100000"/>
              </a:lnSpc>
              <a:buNone/>
            </a:pPr>
            <a:r>
              <a:rPr lang="zh-CN" altLang="en-US" sz="6000" b="1" spc="400">
                <a:solidFill>
                  <a:schemeClr val="bg1"/>
                </a:solidFill>
                <a:effectLst/>
                <a:uFillTx/>
                <a:latin typeface="+中文标题" charset="0"/>
                <a:ea typeface="+mj-ea"/>
                <a:cs typeface="汉仪雅酷黑 95W" panose="020B0A04020202020204" charset="-122"/>
              </a:rPr>
              <a:t>谢谢聆听</a:t>
            </a:r>
            <a:r>
              <a:rPr lang="en-US" altLang="zh-CN" sz="6000" b="1" spc="400">
                <a:solidFill>
                  <a:schemeClr val="bg1"/>
                </a:solidFill>
                <a:effectLst/>
                <a:uFillTx/>
                <a:latin typeface="微软雅黑" panose="020B0503020204020204" pitchFamily="34" charset="-122"/>
                <a:cs typeface="汉仪雅酷黑 95W" panose="020B0A04020202020204" charset="-122"/>
              </a:rPr>
              <a:t>!</a:t>
            </a:r>
            <a:endParaRPr lang="en-US" altLang="zh-CN" sz="6000" b="1" spc="400">
              <a:solidFill>
                <a:schemeClr val="bg1"/>
              </a:solidFill>
              <a:effectLst/>
              <a:uFillTx/>
              <a:latin typeface="微软雅黑" panose="020B0503020204020204" pitchFamily="34" charset="-122"/>
              <a:cs typeface="汉仪雅酷黑 95W" panose="020B0A04020202020204" charset="-122"/>
            </a:endParaRPr>
          </a:p>
        </p:txBody>
      </p:sp>
      <p:sp>
        <p:nvSpPr>
          <p:cNvPr id="11" name="灯片编号占位符 10"/>
          <p:cNvSpPr>
            <a:spLocks noGrp="1"/>
          </p:cNvSpPr>
          <p:nvPr>
            <p:ph type="sldNum" sz="quarter" idx="12"/>
          </p:nvPr>
        </p:nvSpPr>
        <p:spPr/>
        <p:txBody>
          <a:bodyPr/>
          <a:lstStyle/>
          <a:p>
            <a:fld id="{49AE70B2-8BF9-45C0-BB95-33D1B9D3A854}" type="slidenum">
              <a:rPr lang="zh-CN" altLang="en-US" smtClean="0"/>
            </a:fld>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3875" y="-72390"/>
            <a:ext cx="3555365" cy="6930390"/>
            <a:chOff x="-2317" y="-1302"/>
            <a:chExt cx="5599" cy="13782"/>
          </a:xfrm>
        </p:grpSpPr>
        <p:sp>
          <p:nvSpPr>
            <p:cNvPr id="5" name="任意多边形 4"/>
            <p:cNvSpPr/>
            <p:nvPr>
              <p:custDataLst>
                <p:tags r:id="rId1"/>
              </p:custDataLst>
            </p:nvPr>
          </p:nvSpPr>
          <p:spPr>
            <a:xfrm rot="5400000">
              <a:off x="-3874" y="5324"/>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5"/>
            <p:cNvSpPr/>
            <p:nvPr>
              <p:custDataLst>
                <p:tags r:id="rId2"/>
              </p:custDataLst>
            </p:nvPr>
          </p:nvSpPr>
          <p:spPr>
            <a:xfrm rot="5400000">
              <a:off x="-3874" y="600"/>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6"/>
            <p:cNvSpPr/>
            <p:nvPr>
              <p:custDataLst>
                <p:tags r:id="rId3"/>
              </p:custDataLst>
            </p:nvPr>
          </p:nvSpPr>
          <p:spPr>
            <a:xfrm rot="5400000">
              <a:off x="-4219" y="5324"/>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7"/>
            <p:cNvSpPr/>
            <p:nvPr>
              <p:custDataLst>
                <p:tags r:id="rId4"/>
              </p:custDataLst>
            </p:nvPr>
          </p:nvSpPr>
          <p:spPr>
            <a:xfrm rot="5400000">
              <a:off x="-4219" y="600"/>
              <a:ext cx="9058" cy="525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058" h="5255">
                  <a:moveTo>
                    <a:pt x="0" y="2589"/>
                  </a:moveTo>
                  <a:lnTo>
                    <a:pt x="4530" y="0"/>
                  </a:lnTo>
                  <a:lnTo>
                    <a:pt x="9058" y="2588"/>
                  </a:lnTo>
                  <a:lnTo>
                    <a:pt x="9058" y="5255"/>
                  </a:lnTo>
                  <a:lnTo>
                    <a:pt x="0" y="5255"/>
                  </a:lnTo>
                  <a:lnTo>
                    <a:pt x="0" y="2589"/>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任意多边形 2"/>
          <p:cNvSpPr/>
          <p:nvPr/>
        </p:nvSpPr>
        <p:spPr>
          <a:xfrm>
            <a:off x="-95250" y="552450"/>
            <a:ext cx="5843905" cy="5753100"/>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solidFill>
            <a:srgbClr val="D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rot="5400000">
            <a:off x="-504507" y="456248"/>
            <a:ext cx="5905500" cy="5945505"/>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9300" h="9363">
                <a:moveTo>
                  <a:pt x="0" y="2658"/>
                </a:moveTo>
                <a:lnTo>
                  <a:pt x="4650" y="0"/>
                </a:lnTo>
                <a:lnTo>
                  <a:pt x="9300" y="2658"/>
                </a:lnTo>
                <a:lnTo>
                  <a:pt x="9300" y="9363"/>
                </a:lnTo>
                <a:lnTo>
                  <a:pt x="1" y="9363"/>
                </a:lnTo>
                <a:lnTo>
                  <a:pt x="1" y="5255"/>
                </a:lnTo>
                <a:lnTo>
                  <a:pt x="0" y="5255"/>
                </a:lnTo>
                <a:lnTo>
                  <a:pt x="0" y="2658"/>
                </a:lnTo>
                <a:close/>
              </a:path>
            </a:pathLst>
          </a:custGeom>
          <a:solidFill>
            <a:srgbClr val="FFFFFF"/>
          </a:solidFill>
          <a:ln>
            <a:noFill/>
          </a:ln>
          <a:effectLst>
            <a:outerShdw blurRad="3302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31"/>
          <p:cNvSpPr/>
          <p:nvPr/>
        </p:nvSpPr>
        <p:spPr>
          <a:xfrm>
            <a:off x="-524510" y="552450"/>
            <a:ext cx="5843905" cy="5753100"/>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文本框 94"/>
          <p:cNvSpPr txBox="1"/>
          <p:nvPr/>
        </p:nvSpPr>
        <p:spPr>
          <a:xfrm>
            <a:off x="8943658" y="895985"/>
            <a:ext cx="2280285" cy="429895"/>
          </a:xfrm>
          <a:prstGeom prst="rect">
            <a:avLst/>
          </a:prstGeom>
          <a:noFill/>
          <a:effectLst/>
        </p:spPr>
        <p:txBody>
          <a:bodyPr wrap="square" rtlCol="0">
            <a:spAutoFit/>
          </a:bodyPr>
          <a:lstStyle/>
          <a:p>
            <a:pPr algn="ctr"/>
            <a:r>
              <a:rPr lang="zh-CN" altLang="en-US" sz="2200" spc="200">
                <a:solidFill>
                  <a:schemeClr val="bg1">
                    <a:lumMod val="50000"/>
                  </a:schemeClr>
                </a:solidFill>
                <a:effectLst/>
                <a:uFillTx/>
                <a:latin typeface="+mj-lt"/>
                <a:ea typeface="+mj-ea"/>
                <a:cs typeface="+mj-lt"/>
              </a:rPr>
              <a:t>CONTANTS</a:t>
            </a:r>
            <a:endParaRPr lang="zh-CN" altLang="en-US" sz="2200" spc="200">
              <a:solidFill>
                <a:schemeClr val="bg1">
                  <a:lumMod val="50000"/>
                </a:schemeClr>
              </a:solidFill>
              <a:effectLst/>
              <a:uFillTx/>
              <a:latin typeface="+mj-lt"/>
              <a:ea typeface="+mj-ea"/>
              <a:cs typeface="+mj-lt"/>
            </a:endParaRPr>
          </a:p>
        </p:txBody>
      </p:sp>
      <p:sp>
        <p:nvSpPr>
          <p:cNvPr id="96" name="副标题 95"/>
          <p:cNvSpPr>
            <a:spLocks noGrp="1"/>
          </p:cNvSpPr>
          <p:nvPr>
            <p:ph type="subTitle" idx="4294967295"/>
            <p:custDataLst>
              <p:tags r:id="rId6"/>
            </p:custDataLst>
          </p:nvPr>
        </p:nvSpPr>
        <p:spPr>
          <a:xfrm>
            <a:off x="6864985" y="465455"/>
            <a:ext cx="4071620" cy="998855"/>
          </a:xfrm>
          <a:effectLst/>
        </p:spPr>
        <p:txBody>
          <a:bodyPr>
            <a:noAutofit/>
          </a:bodyPr>
          <a:lstStyle/>
          <a:p>
            <a:pPr marL="0" indent="0" algn="l">
              <a:lnSpc>
                <a:spcPct val="100000"/>
              </a:lnSpc>
              <a:buNone/>
            </a:pPr>
            <a:r>
              <a:rPr lang="zh-CN" altLang="en-US" sz="5400" b="1">
                <a:solidFill>
                  <a:schemeClr val="tx1"/>
                </a:solidFill>
                <a:latin typeface="+mj-ea"/>
                <a:ea typeface="+mj-ea"/>
                <a:cs typeface="汉仪雅酷黑 95W" panose="020B0A04020202020204" charset="-122"/>
              </a:rPr>
              <a:t>目   录</a:t>
            </a:r>
            <a:endParaRPr lang="zh-CN" altLang="en-US" sz="5400" b="1">
              <a:solidFill>
                <a:schemeClr val="tx1"/>
              </a:solidFill>
              <a:latin typeface="+mj-ea"/>
              <a:ea typeface="+mj-ea"/>
              <a:cs typeface="汉仪雅酷黑 95W" panose="020B0A04020202020204" charset="-122"/>
            </a:endParaRPr>
          </a:p>
        </p:txBody>
      </p:sp>
      <p:cxnSp>
        <p:nvCxnSpPr>
          <p:cNvPr id="4" name="直接连接符 3"/>
          <p:cNvCxnSpPr/>
          <p:nvPr/>
        </p:nvCxnSpPr>
        <p:spPr>
          <a:xfrm>
            <a:off x="6948170" y="1325880"/>
            <a:ext cx="409194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210300" y="2494280"/>
            <a:ext cx="5851525" cy="643890"/>
            <a:chOff x="10900" y="8822"/>
            <a:chExt cx="9215" cy="1014"/>
          </a:xfrm>
        </p:grpSpPr>
        <p:sp>
          <p:nvSpPr>
            <p:cNvPr id="91" name="文本框 90"/>
            <p:cNvSpPr txBox="1"/>
            <p:nvPr/>
          </p:nvSpPr>
          <p:spPr>
            <a:xfrm>
              <a:off x="12062" y="8918"/>
              <a:ext cx="8053" cy="725"/>
            </a:xfrm>
            <a:prstGeom prst="rect">
              <a:avLst/>
            </a:prstGeom>
            <a:noFill/>
          </p:spPr>
          <p:txBody>
            <a:bodyPr wrap="square" rtlCol="0">
              <a:spAutoFit/>
            </a:bodyPr>
            <a:lstStyle/>
            <a:p>
              <a:pPr algn="l"/>
              <a:r>
                <a:rPr kumimoji="1" lang="en-US" altLang="zh-CN" sz="2400" dirty="0" err="1">
                  <a:ln w="12700">
                    <a:noFill/>
                  </a:ln>
                  <a:solidFill>
                    <a:schemeClr val="tx1">
                      <a:lumMod val="85000"/>
                      <a:lumOff val="15000"/>
                    </a:schemeClr>
                  </a:solidFill>
                  <a:latin typeface="微软雅黑" panose="020B0503020204020204" pitchFamily="34" charset="-122"/>
                  <a:ea typeface="微软雅黑" panose="020B0503020204020204" pitchFamily="34" charset="-122"/>
                  <a:cs typeface="Dream-XinCuSongGB"/>
                  <a:sym typeface="+mn-ea"/>
                </a:rPr>
                <a:t>膨胀囊锚杆智能化技术应用案例分析</a:t>
              </a:r>
              <a:endParaRPr kumimoji="1" lang="en-US" altLang="zh-CN" sz="2400" dirty="0" err="1">
                <a:ln w="12700">
                  <a:noFill/>
                </a:ln>
                <a:solidFill>
                  <a:schemeClr val="tx1">
                    <a:lumMod val="85000"/>
                    <a:lumOff val="15000"/>
                  </a:schemeClr>
                </a:solidFill>
                <a:effectLst/>
                <a:latin typeface="微软雅黑" panose="020B0503020204020204" pitchFamily="34" charset="-122"/>
                <a:ea typeface="微软雅黑" panose="020B0503020204020204" pitchFamily="34" charset="-122"/>
                <a:cs typeface="Dream-XinCuSongGB"/>
                <a:sym typeface="+mn-ea"/>
              </a:endParaRPr>
            </a:p>
          </p:txBody>
        </p:sp>
        <p:sp>
          <p:nvSpPr>
            <p:cNvPr id="93" name="矩形 92"/>
            <p:cNvSpPr/>
            <p:nvPr/>
          </p:nvSpPr>
          <p:spPr>
            <a:xfrm>
              <a:off x="10900" y="8822"/>
              <a:ext cx="1014" cy="1014"/>
            </a:xfrm>
            <a:prstGeom prst="rect">
              <a:avLst/>
            </a:prstGeom>
            <a:solidFill>
              <a:srgbClr val="CD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4" name="文本框 93"/>
            <p:cNvSpPr txBox="1"/>
            <p:nvPr/>
          </p:nvSpPr>
          <p:spPr>
            <a:xfrm>
              <a:off x="10923" y="8918"/>
              <a:ext cx="1018" cy="822"/>
            </a:xfrm>
            <a:prstGeom prst="rect">
              <a:avLst/>
            </a:prstGeom>
            <a:noFill/>
          </p:spPr>
          <p:txBody>
            <a:bodyPr wrap="square" rtlCol="0">
              <a:spAutoFit/>
            </a:bodyPr>
            <a:lstStyle/>
            <a:p>
              <a:r>
                <a:rPr lang="en-US" altLang="zh-CN" sz="2800">
                  <a:solidFill>
                    <a:schemeClr val="bg1"/>
                  </a:solidFill>
                  <a:latin typeface="微软雅黑" panose="020B0503020204020204" pitchFamily="34" charset="-122"/>
                  <a:ea typeface="微软雅黑" panose="020B0503020204020204" pitchFamily="34" charset="-122"/>
                  <a:cs typeface="DIN Black" charset="0"/>
                </a:rPr>
                <a:t>05</a:t>
              </a:r>
              <a:endParaRPr lang="en-US" altLang="zh-CN" sz="2800">
                <a:solidFill>
                  <a:schemeClr val="bg1"/>
                </a:solidFill>
                <a:latin typeface="微软雅黑" panose="020B0503020204020204" pitchFamily="34" charset="-122"/>
                <a:ea typeface="微软雅黑" panose="020B0503020204020204" pitchFamily="34" charset="-122"/>
                <a:cs typeface="DIN Black" charset="0"/>
              </a:endParaRPr>
            </a:p>
          </p:txBody>
        </p:sp>
      </p:grpSp>
      <p:sp>
        <p:nvSpPr>
          <p:cNvPr id="11" name="灯片编号占位符 10"/>
          <p:cNvSpPr>
            <a:spLocks noGrp="1"/>
          </p:cNvSpPr>
          <p:nvPr>
            <p:ph type="sldNum" sz="quarter" idx="12"/>
          </p:nvPr>
        </p:nvSpPr>
        <p:spPr>
          <a:xfrm>
            <a:off x="8877600" y="3571200"/>
            <a:ext cx="2700000" cy="316800"/>
          </a:xfrm>
        </p:spPr>
        <p:txBody>
          <a:bodyPr/>
          <a:lstStyle/>
          <a:p>
            <a:fld id="{49AE70B2-8BF9-45C0-BB95-33D1B9D3A854}" type="slidenum">
              <a:rPr lang="zh-CN" altLang="en-US" smtClean="0"/>
            </a:fld>
            <a:endParaRPr lang="zh-CN" altLang="en-US"/>
          </a:p>
        </p:txBody>
      </p:sp>
      <p:grpSp>
        <p:nvGrpSpPr>
          <p:cNvPr id="12" name="组合 11"/>
          <p:cNvGrpSpPr/>
          <p:nvPr/>
        </p:nvGrpSpPr>
        <p:grpSpPr>
          <a:xfrm>
            <a:off x="6212840" y="3538855"/>
            <a:ext cx="5851525" cy="643890"/>
            <a:chOff x="10900" y="8822"/>
            <a:chExt cx="9215" cy="1014"/>
          </a:xfrm>
        </p:grpSpPr>
        <p:sp>
          <p:nvSpPr>
            <p:cNvPr id="13" name="文本框 12"/>
            <p:cNvSpPr txBox="1"/>
            <p:nvPr>
              <p:custDataLst>
                <p:tags r:id="rId7"/>
              </p:custDataLst>
            </p:nvPr>
          </p:nvSpPr>
          <p:spPr>
            <a:xfrm>
              <a:off x="12062" y="8918"/>
              <a:ext cx="8053" cy="725"/>
            </a:xfrm>
            <a:prstGeom prst="rect">
              <a:avLst/>
            </a:prstGeom>
            <a:noFill/>
          </p:spPr>
          <p:txBody>
            <a:bodyPr wrap="square" rtlCol="0">
              <a:spAutoFit/>
            </a:bodyPr>
            <a:lstStyle/>
            <a:p>
              <a:pPr algn="l"/>
              <a:r>
                <a:rPr kumimoji="1" lang="en-US" altLang="zh-CN" sz="2400" dirty="0" err="1">
                  <a:ln w="12700">
                    <a:noFill/>
                  </a:ln>
                  <a:solidFill>
                    <a:schemeClr val="tx1">
                      <a:lumMod val="85000"/>
                      <a:lumOff val="15000"/>
                    </a:schemeClr>
                  </a:solidFill>
                  <a:latin typeface="微软雅黑" panose="020B0503020204020204" pitchFamily="34" charset="-122"/>
                  <a:ea typeface="微软雅黑" panose="020B0503020204020204" pitchFamily="34" charset="-122"/>
                  <a:cs typeface="Dream-XinCuSongGB"/>
                  <a:sym typeface="+mn-ea"/>
                </a:rPr>
                <a:t>膨胀囊锚杆智能化技术推广的重要性</a:t>
              </a:r>
              <a:endParaRPr kumimoji="1" lang="en-US" altLang="zh-CN" sz="2400" dirty="0" err="1">
                <a:ln w="12700">
                  <a:noFill/>
                </a:ln>
                <a:solidFill>
                  <a:schemeClr val="tx1">
                    <a:lumMod val="85000"/>
                    <a:lumOff val="15000"/>
                  </a:schemeClr>
                </a:solidFill>
                <a:effectLst/>
                <a:latin typeface="微软雅黑" panose="020B0503020204020204" pitchFamily="34" charset="-122"/>
                <a:ea typeface="微软雅黑" panose="020B0503020204020204" pitchFamily="34" charset="-122"/>
                <a:cs typeface="Dream-XinCuSongGB"/>
                <a:sym typeface="+mn-ea"/>
              </a:endParaRPr>
            </a:p>
          </p:txBody>
        </p:sp>
        <p:sp>
          <p:nvSpPr>
            <p:cNvPr id="14" name="矩形 13"/>
            <p:cNvSpPr/>
            <p:nvPr>
              <p:custDataLst>
                <p:tags r:id="rId8"/>
              </p:custDataLst>
            </p:nvPr>
          </p:nvSpPr>
          <p:spPr>
            <a:xfrm>
              <a:off x="10900" y="8822"/>
              <a:ext cx="1014" cy="1014"/>
            </a:xfrm>
            <a:prstGeom prst="rect">
              <a:avLst/>
            </a:prstGeom>
            <a:solidFill>
              <a:srgbClr val="CD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文本框 19"/>
            <p:cNvSpPr txBox="1"/>
            <p:nvPr>
              <p:custDataLst>
                <p:tags r:id="rId9"/>
              </p:custDataLst>
            </p:nvPr>
          </p:nvSpPr>
          <p:spPr>
            <a:xfrm>
              <a:off x="10923" y="8918"/>
              <a:ext cx="1018" cy="822"/>
            </a:xfrm>
            <a:prstGeom prst="rect">
              <a:avLst/>
            </a:prstGeom>
            <a:noFill/>
          </p:spPr>
          <p:txBody>
            <a:bodyPr wrap="square" rtlCol="0">
              <a:spAutoFit/>
            </a:bodyPr>
            <a:lstStyle/>
            <a:p>
              <a:r>
                <a:rPr lang="en-US" altLang="zh-CN" sz="2800">
                  <a:solidFill>
                    <a:schemeClr val="bg1"/>
                  </a:solidFill>
                  <a:latin typeface="微软雅黑" panose="020B0503020204020204" pitchFamily="34" charset="-122"/>
                  <a:ea typeface="微软雅黑" panose="020B0503020204020204" pitchFamily="34" charset="-122"/>
                  <a:cs typeface="DIN Black" charset="0"/>
                </a:rPr>
                <a:t>06</a:t>
              </a:r>
              <a:endParaRPr lang="en-US" altLang="zh-CN" sz="2800">
                <a:solidFill>
                  <a:schemeClr val="bg1"/>
                </a:solidFill>
                <a:latin typeface="微软雅黑" panose="020B0503020204020204" pitchFamily="34" charset="-122"/>
                <a:ea typeface="微软雅黑" panose="020B0503020204020204" pitchFamily="34" charset="-122"/>
                <a:cs typeface="DIN Black" charset="0"/>
              </a:endParaRPr>
            </a:p>
          </p:txBody>
        </p:sp>
      </p:grpSp>
      <p:grpSp>
        <p:nvGrpSpPr>
          <p:cNvPr id="23" name="组合 22"/>
          <p:cNvGrpSpPr/>
          <p:nvPr/>
        </p:nvGrpSpPr>
        <p:grpSpPr>
          <a:xfrm>
            <a:off x="6224905" y="4617720"/>
            <a:ext cx="5851525" cy="643890"/>
            <a:chOff x="10900" y="8822"/>
            <a:chExt cx="9215" cy="1014"/>
          </a:xfrm>
        </p:grpSpPr>
        <p:sp>
          <p:nvSpPr>
            <p:cNvPr id="24" name="文本框 23"/>
            <p:cNvSpPr txBox="1"/>
            <p:nvPr>
              <p:custDataLst>
                <p:tags r:id="rId10"/>
              </p:custDataLst>
            </p:nvPr>
          </p:nvSpPr>
          <p:spPr>
            <a:xfrm>
              <a:off x="12062" y="8918"/>
              <a:ext cx="8053" cy="725"/>
            </a:xfrm>
            <a:prstGeom prst="rect">
              <a:avLst/>
            </a:prstGeom>
            <a:noFill/>
          </p:spPr>
          <p:txBody>
            <a:bodyPr wrap="square" rtlCol="0">
              <a:spAutoFit/>
            </a:bodyPr>
            <a:lstStyle/>
            <a:p>
              <a:pPr algn="l"/>
              <a:r>
                <a:rPr kumimoji="1" lang="en-US" altLang="zh-CN" sz="2400" dirty="0" err="1">
                  <a:ln w="12700">
                    <a:noFill/>
                  </a:ln>
                  <a:solidFill>
                    <a:schemeClr val="tx1">
                      <a:lumMod val="85000"/>
                      <a:lumOff val="15000"/>
                    </a:schemeClr>
                  </a:solidFill>
                  <a:latin typeface="微软雅黑" panose="020B0503020204020204" pitchFamily="34" charset="-122"/>
                  <a:ea typeface="微软雅黑" panose="020B0503020204020204" pitchFamily="34" charset="-122"/>
                  <a:cs typeface="Dream-XinCuSongGB"/>
                  <a:sym typeface="+mn-ea"/>
                </a:rPr>
                <a:t>膨胀囊锚杆智能化技术应用前景</a:t>
              </a:r>
              <a:endParaRPr kumimoji="1" lang="en-US" altLang="zh-CN" sz="2400" dirty="0" err="1">
                <a:ln w="12700">
                  <a:noFill/>
                </a:ln>
                <a:solidFill>
                  <a:schemeClr val="tx1">
                    <a:lumMod val="85000"/>
                    <a:lumOff val="15000"/>
                  </a:schemeClr>
                </a:solidFill>
                <a:effectLst/>
                <a:latin typeface="微软雅黑" panose="020B0503020204020204" pitchFamily="34" charset="-122"/>
                <a:ea typeface="微软雅黑" panose="020B0503020204020204" pitchFamily="34" charset="-122"/>
                <a:cs typeface="Dream-XinCuSongGB"/>
                <a:sym typeface="+mn-ea"/>
              </a:endParaRPr>
            </a:p>
          </p:txBody>
        </p:sp>
        <p:sp>
          <p:nvSpPr>
            <p:cNvPr id="26" name="矩形 25"/>
            <p:cNvSpPr/>
            <p:nvPr>
              <p:custDataLst>
                <p:tags r:id="rId11"/>
              </p:custDataLst>
            </p:nvPr>
          </p:nvSpPr>
          <p:spPr>
            <a:xfrm>
              <a:off x="10900" y="8822"/>
              <a:ext cx="1014" cy="1014"/>
            </a:xfrm>
            <a:prstGeom prst="rect">
              <a:avLst/>
            </a:prstGeom>
            <a:solidFill>
              <a:srgbClr val="CD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文本框 26"/>
            <p:cNvSpPr txBox="1"/>
            <p:nvPr>
              <p:custDataLst>
                <p:tags r:id="rId12"/>
              </p:custDataLst>
            </p:nvPr>
          </p:nvSpPr>
          <p:spPr>
            <a:xfrm>
              <a:off x="10923" y="8918"/>
              <a:ext cx="1018" cy="822"/>
            </a:xfrm>
            <a:prstGeom prst="rect">
              <a:avLst/>
            </a:prstGeom>
            <a:noFill/>
          </p:spPr>
          <p:txBody>
            <a:bodyPr wrap="square" rtlCol="0">
              <a:spAutoFit/>
            </a:bodyPr>
            <a:lstStyle/>
            <a:p>
              <a:r>
                <a:rPr lang="en-US" altLang="zh-CN" sz="2800">
                  <a:solidFill>
                    <a:schemeClr val="bg1"/>
                  </a:solidFill>
                  <a:latin typeface="微软雅黑" panose="020B0503020204020204" pitchFamily="34" charset="-122"/>
                  <a:ea typeface="微软雅黑" panose="020B0503020204020204" pitchFamily="34" charset="-122"/>
                  <a:cs typeface="DIN Black" charset="0"/>
                </a:rPr>
                <a:t>07</a:t>
              </a:r>
              <a:endParaRPr lang="en-US" altLang="zh-CN" sz="2800">
                <a:solidFill>
                  <a:schemeClr val="bg1"/>
                </a:solidFill>
                <a:latin typeface="微软雅黑" panose="020B0503020204020204" pitchFamily="34" charset="-122"/>
                <a:ea typeface="微软雅黑" panose="020B0503020204020204" pitchFamily="34" charset="-122"/>
                <a:cs typeface="DIN Black" charset="0"/>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3"/>
          <p:cNvSpPr txBox="1"/>
          <p:nvPr/>
        </p:nvSpPr>
        <p:spPr>
          <a:xfrm>
            <a:off x="911424" y="238876"/>
            <a:ext cx="5088565" cy="461665"/>
          </a:xfrm>
          <a:prstGeom prst="rect">
            <a:avLst/>
          </a:prstGeom>
          <a:noFill/>
        </p:spPr>
        <p:txBody>
          <a:bodyPr wrap="square" rtlCol="0">
            <a:spAutoFit/>
          </a:bodyPr>
          <a:lstStyle/>
          <a:p>
            <a:r>
              <a:rPr lang="zh-CN" altLang="en-US" dirty="0">
                <a:solidFill>
                  <a:srgbClr val="054487"/>
                </a:solidFill>
                <a:latin typeface="微软雅黑" panose="020B0503020204020204" pitchFamily="34" charset="-122"/>
                <a:ea typeface="微软雅黑" panose="020B0503020204020204" pitchFamily="34" charset="-122"/>
              </a:rPr>
              <a:t>边坡垮塌危害</a:t>
            </a:r>
            <a:endParaRPr lang="zh-CN" altLang="en-US" dirty="0">
              <a:solidFill>
                <a:srgbClr val="F46970"/>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flipV="1">
            <a:off x="0" y="883760"/>
            <a:ext cx="12192000" cy="3720"/>
          </a:xfrm>
          <a:prstGeom prst="line">
            <a:avLst/>
          </a:prstGeom>
        </p:spPr>
        <p:style>
          <a:lnRef idx="2">
            <a:schemeClr val="accent1"/>
          </a:lnRef>
          <a:fillRef idx="0">
            <a:schemeClr val="accent1"/>
          </a:fillRef>
          <a:effectRef idx="1">
            <a:schemeClr val="accent1"/>
          </a:effectRef>
          <a:fontRef idx="minor">
            <a:schemeClr val="tx1"/>
          </a:fontRef>
        </p:style>
      </p:cxnSp>
      <p:sp>
        <p:nvSpPr>
          <p:cNvPr id="23" name="矩形 22"/>
          <p:cNvSpPr/>
          <p:nvPr/>
        </p:nvSpPr>
        <p:spPr>
          <a:xfrm>
            <a:off x="0" y="194833"/>
            <a:ext cx="815413" cy="492443"/>
          </a:xfrm>
          <a:prstGeom prst="rect">
            <a:avLst/>
          </a:prstGeom>
          <a:solidFill>
            <a:srgbClr val="054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1036" name="Picture 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0390" y="1010591"/>
            <a:ext cx="3123322" cy="2260438"/>
          </a:xfrm>
          <a:prstGeom prst="rect">
            <a:avLst/>
          </a:prstGeom>
          <a:noFill/>
          <a:extLst>
            <a:ext uri="{909E8E84-426E-40DD-AFC4-6F175D3DCCD1}">
              <a14:hiddenFill xmlns:a14="http://schemas.microsoft.com/office/drawing/2010/main">
                <a:solidFill>
                  <a:srgbClr val="FFFFFF"/>
                </a:solidFill>
              </a14:hiddenFill>
            </a:ext>
          </a:extLst>
        </p:spPr>
      </p:pic>
      <p:sp>
        <p:nvSpPr>
          <p:cNvPr id="71" name="文本框 70"/>
          <p:cNvSpPr txBox="1"/>
          <p:nvPr/>
        </p:nvSpPr>
        <p:spPr>
          <a:xfrm>
            <a:off x="349017" y="3309461"/>
            <a:ext cx="3372268" cy="646331"/>
          </a:xfrm>
          <a:prstGeom prst="rect">
            <a:avLst/>
          </a:prstGeom>
          <a:noFill/>
        </p:spPr>
        <p:txBody>
          <a:bodyPr wrap="square">
            <a:spAutoFit/>
          </a:bodyPr>
          <a:lstStyle/>
          <a:p>
            <a:r>
              <a:rPr lang="en-US" altLang="zh-CN" sz="1200" dirty="0"/>
              <a:t>2017</a:t>
            </a:r>
            <a:r>
              <a:rPr lang="zh-CN" altLang="en-US" sz="1200" dirty="0"/>
              <a:t>年</a:t>
            </a:r>
            <a:r>
              <a:rPr lang="en-US" altLang="zh-CN" sz="1200" dirty="0"/>
              <a:t>9</a:t>
            </a:r>
            <a:r>
              <a:rPr lang="zh-CN" altLang="en-US" sz="1200" dirty="0"/>
              <a:t>月</a:t>
            </a:r>
            <a:r>
              <a:rPr lang="en-US" altLang="zh-CN" sz="1200" dirty="0"/>
              <a:t>27</a:t>
            </a:r>
            <a:r>
              <a:rPr lang="zh-CN" altLang="en-US" sz="1200" dirty="0"/>
              <a:t>日晚</a:t>
            </a:r>
            <a:r>
              <a:rPr lang="en-US" altLang="zh-CN" sz="1200" dirty="0"/>
              <a:t>23:00</a:t>
            </a:r>
            <a:r>
              <a:rPr lang="zh-CN" altLang="en-US" sz="1200" dirty="0"/>
              <a:t>分，广西百色市乐业县花坪镇水井坳发生边坡塌方，共</a:t>
            </a:r>
            <a:r>
              <a:rPr lang="en-US" altLang="zh-CN" sz="1200" dirty="0"/>
              <a:t>3</a:t>
            </a:r>
            <a:r>
              <a:rPr lang="zh-CN" altLang="en-US" sz="1200" dirty="0"/>
              <a:t>辆车</a:t>
            </a:r>
            <a:r>
              <a:rPr lang="en-US" altLang="zh-CN" sz="1200" dirty="0"/>
              <a:t>6</a:t>
            </a:r>
            <a:r>
              <a:rPr lang="zh-CN" altLang="en-US" sz="1200" dirty="0"/>
              <a:t>人被困（一辆三菱车和两辆货车），事故造成</a:t>
            </a:r>
            <a:r>
              <a:rPr lang="en-US" altLang="zh-CN" sz="1200" dirty="0"/>
              <a:t>3</a:t>
            </a:r>
            <a:r>
              <a:rPr lang="zh-CN" altLang="en-US" sz="1200" dirty="0"/>
              <a:t>人死亡</a:t>
            </a:r>
            <a:endParaRPr lang="zh-CN" altLang="en-US" sz="1200" dirty="0"/>
          </a:p>
        </p:txBody>
      </p:sp>
      <p:pic>
        <p:nvPicPr>
          <p:cNvPr id="1038"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6587" y="975811"/>
            <a:ext cx="4284843" cy="2403529"/>
          </a:xfrm>
          <a:prstGeom prst="rect">
            <a:avLst/>
          </a:prstGeom>
          <a:noFill/>
          <a:extLst>
            <a:ext uri="{909E8E84-426E-40DD-AFC4-6F175D3DCCD1}">
              <a14:hiddenFill xmlns:a14="http://schemas.microsoft.com/office/drawing/2010/main">
                <a:solidFill>
                  <a:srgbClr val="FFFFFF"/>
                </a:solidFill>
              </a14:hiddenFill>
            </a:ext>
          </a:extLst>
        </p:spPr>
      </p:pic>
      <p:sp>
        <p:nvSpPr>
          <p:cNvPr id="74" name="文本框 73"/>
          <p:cNvSpPr txBox="1"/>
          <p:nvPr/>
        </p:nvSpPr>
        <p:spPr>
          <a:xfrm>
            <a:off x="3806587" y="3336667"/>
            <a:ext cx="4284843" cy="646331"/>
          </a:xfrm>
          <a:prstGeom prst="rect">
            <a:avLst/>
          </a:prstGeom>
          <a:noFill/>
        </p:spPr>
        <p:txBody>
          <a:bodyPr wrap="square">
            <a:spAutoFit/>
          </a:bodyPr>
          <a:lstStyle/>
          <a:p>
            <a:r>
              <a:rPr lang="en-US" altLang="zh-CN" sz="1200" dirty="0"/>
              <a:t>2020</a:t>
            </a:r>
            <a:r>
              <a:rPr lang="zh-CN" altLang="en-US" sz="1200" dirty="0"/>
              <a:t>年</a:t>
            </a:r>
            <a:r>
              <a:rPr lang="en-US" altLang="zh-CN" sz="1200" dirty="0"/>
              <a:t>6</a:t>
            </a:r>
            <a:r>
              <a:rPr lang="zh-CN" altLang="en-US" sz="1200" dirty="0"/>
              <a:t>月</a:t>
            </a:r>
            <a:r>
              <a:rPr lang="en-US" altLang="zh-CN" sz="1200" dirty="0"/>
              <a:t>28</a:t>
            </a:r>
            <a:r>
              <a:rPr lang="zh-CN" altLang="en-US" sz="1200" dirty="0"/>
              <a:t>日凌晨，綦江区古南街道古南社区一在建小区旁边的边坡发生垮塌，造成了十余辆停靠在边坡下方道路的车辆不同程度受损</a:t>
            </a:r>
            <a:endParaRPr lang="zh-CN" altLang="en-US" sz="1200" dirty="0"/>
          </a:p>
        </p:txBody>
      </p:sp>
      <p:pic>
        <p:nvPicPr>
          <p:cNvPr id="104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3883" y="3994224"/>
            <a:ext cx="3149830" cy="2020288"/>
          </a:xfrm>
          <a:prstGeom prst="rect">
            <a:avLst/>
          </a:prstGeom>
          <a:noFill/>
          <a:extLst>
            <a:ext uri="{909E8E84-426E-40DD-AFC4-6F175D3DCCD1}">
              <a14:hiddenFill xmlns:a14="http://schemas.microsoft.com/office/drawing/2010/main">
                <a:solidFill>
                  <a:srgbClr val="FFFFFF"/>
                </a:solidFill>
              </a14:hiddenFill>
            </a:ext>
          </a:extLst>
        </p:spPr>
      </p:pic>
      <p:sp>
        <p:nvSpPr>
          <p:cNvPr id="77" name="文本框 76"/>
          <p:cNvSpPr txBox="1"/>
          <p:nvPr/>
        </p:nvSpPr>
        <p:spPr>
          <a:xfrm>
            <a:off x="337317" y="6026212"/>
            <a:ext cx="3729573" cy="646331"/>
          </a:xfrm>
          <a:prstGeom prst="rect">
            <a:avLst/>
          </a:prstGeom>
          <a:noFill/>
        </p:spPr>
        <p:txBody>
          <a:bodyPr wrap="square">
            <a:spAutoFit/>
          </a:bodyPr>
          <a:lstStyle/>
          <a:p>
            <a:r>
              <a:rPr lang="en-US" altLang="zh-CN" sz="1200" dirty="0"/>
              <a:t>2021</a:t>
            </a:r>
            <a:r>
              <a:rPr lang="zh-CN" altLang="en-US" sz="1200" dirty="0"/>
              <a:t>年</a:t>
            </a:r>
            <a:r>
              <a:rPr lang="en-US" altLang="zh-CN" sz="1200" dirty="0"/>
              <a:t>1</a:t>
            </a:r>
            <a:r>
              <a:rPr lang="zh-CN" altLang="en-US" sz="1200" dirty="0"/>
              <a:t>月</a:t>
            </a:r>
            <a:r>
              <a:rPr lang="en-US" altLang="zh-CN" sz="1200" dirty="0"/>
              <a:t>2</a:t>
            </a:r>
            <a:r>
              <a:rPr lang="zh-CN" altLang="en-US" sz="1200" dirty="0"/>
              <a:t>日晚</a:t>
            </a:r>
            <a:r>
              <a:rPr lang="en-US" altLang="zh-CN" sz="1200" dirty="0"/>
              <a:t>9</a:t>
            </a:r>
            <a:r>
              <a:rPr lang="zh-CN" altLang="en-US" sz="1200" dirty="0"/>
              <a:t>时</a:t>
            </a:r>
            <a:r>
              <a:rPr lang="en-US" altLang="zh-CN" sz="1200" dirty="0"/>
              <a:t>20</a:t>
            </a:r>
            <a:r>
              <a:rPr lang="zh-CN" altLang="en-US" sz="1200" dirty="0"/>
              <a:t>分左右，泉州市安溪县魅斗镇佛仔格村村部附近公路旁的温泉浴场，边坡发生溜方，事故造成洗浴的</a:t>
            </a:r>
            <a:r>
              <a:rPr lang="en-US" altLang="zh-CN" sz="1200" dirty="0"/>
              <a:t>9</a:t>
            </a:r>
            <a:r>
              <a:rPr lang="zh-CN" altLang="en-US" sz="1200" dirty="0"/>
              <a:t>人受伤</a:t>
            </a:r>
            <a:endParaRPr lang="zh-CN" altLang="en-US" sz="1200" dirty="0"/>
          </a:p>
        </p:txBody>
      </p:sp>
      <p:pic>
        <p:nvPicPr>
          <p:cNvPr id="1042"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8288" y="978233"/>
            <a:ext cx="2629741" cy="4569783"/>
          </a:xfrm>
          <a:prstGeom prst="rect">
            <a:avLst/>
          </a:prstGeom>
          <a:noFill/>
          <a:extLst>
            <a:ext uri="{909E8E84-426E-40DD-AFC4-6F175D3DCCD1}">
              <a14:hiddenFill xmlns:a14="http://schemas.microsoft.com/office/drawing/2010/main">
                <a:solidFill>
                  <a:srgbClr val="FFFFFF"/>
                </a:solidFill>
              </a14:hiddenFill>
            </a:ext>
          </a:extLst>
        </p:spPr>
      </p:pic>
      <p:sp>
        <p:nvSpPr>
          <p:cNvPr id="80" name="文本框 79"/>
          <p:cNvSpPr txBox="1"/>
          <p:nvPr/>
        </p:nvSpPr>
        <p:spPr>
          <a:xfrm>
            <a:off x="8531655" y="5579087"/>
            <a:ext cx="2943006" cy="1200329"/>
          </a:xfrm>
          <a:prstGeom prst="rect">
            <a:avLst/>
          </a:prstGeom>
          <a:noFill/>
        </p:spPr>
        <p:txBody>
          <a:bodyPr wrap="square">
            <a:spAutoFit/>
          </a:bodyPr>
          <a:lstStyle/>
          <a:p>
            <a:r>
              <a:rPr lang="en-US" altLang="zh-CN" sz="1200" dirty="0"/>
              <a:t>2021</a:t>
            </a:r>
            <a:r>
              <a:rPr lang="zh-CN" altLang="en-US" sz="1200" dirty="0"/>
              <a:t>年</a:t>
            </a:r>
            <a:r>
              <a:rPr lang="en-US" altLang="zh-CN" sz="1200" dirty="0"/>
              <a:t>8</a:t>
            </a:r>
            <a:r>
              <a:rPr lang="zh-CN" altLang="en-US" sz="1200" dirty="0"/>
              <a:t>月</a:t>
            </a:r>
            <a:r>
              <a:rPr lang="en-US" altLang="zh-CN" sz="1200" dirty="0"/>
              <a:t>5</a:t>
            </a:r>
            <a:r>
              <a:rPr lang="zh-CN" altLang="en-US" sz="1200" dirty="0"/>
              <a:t>日</a:t>
            </a:r>
            <a:r>
              <a:rPr lang="en-US" altLang="zh-CN" sz="1200" dirty="0"/>
              <a:t>10</a:t>
            </a:r>
            <a:r>
              <a:rPr lang="zh-CN" altLang="en-US" sz="1200" dirty="0"/>
              <a:t>时</a:t>
            </a:r>
            <a:r>
              <a:rPr lang="en-US" altLang="zh-CN" sz="1200" dirty="0"/>
              <a:t>20</a:t>
            </a:r>
            <a:r>
              <a:rPr lang="zh-CN" altLang="en-US" sz="1200" dirty="0"/>
              <a:t>分左右，湖南湘西高新区龙盘建设工程集团工地在对高速公路排水管道进行基础和边坡安全检测时，突发边坡坍塌，造成</a:t>
            </a:r>
            <a:r>
              <a:rPr lang="en-US" altLang="zh-CN" sz="1200" dirty="0"/>
              <a:t>5</a:t>
            </a:r>
            <a:r>
              <a:rPr lang="zh-CN" altLang="en-US" sz="1200" dirty="0"/>
              <a:t>人被困。救援过程中发生二次坍塌，两次塌方共造成</a:t>
            </a:r>
            <a:r>
              <a:rPr lang="en-US" altLang="zh-CN" sz="1200" dirty="0"/>
              <a:t>11</a:t>
            </a:r>
            <a:r>
              <a:rPr lang="zh-CN" altLang="en-US" sz="1200" dirty="0"/>
              <a:t>人被困。已救出</a:t>
            </a:r>
            <a:r>
              <a:rPr lang="en-US" altLang="zh-CN" sz="1200" dirty="0"/>
              <a:t>11</a:t>
            </a:r>
            <a:r>
              <a:rPr lang="zh-CN" altLang="en-US" sz="1200" dirty="0"/>
              <a:t>人，确认死亡</a:t>
            </a:r>
            <a:r>
              <a:rPr lang="en-US" altLang="zh-CN" sz="1200" dirty="0"/>
              <a:t>4</a:t>
            </a:r>
            <a:r>
              <a:rPr lang="zh-CN" altLang="en-US" sz="1200" dirty="0"/>
              <a:t>人</a:t>
            </a:r>
            <a:endParaRPr lang="zh-CN" altLang="en-US" sz="1200" dirty="0"/>
          </a:p>
        </p:txBody>
      </p:sp>
      <p:sp>
        <p:nvSpPr>
          <p:cNvPr id="17" name="文本框 16"/>
          <p:cNvSpPr txBox="1"/>
          <p:nvPr/>
        </p:nvSpPr>
        <p:spPr>
          <a:xfrm>
            <a:off x="4775247" y="6120635"/>
            <a:ext cx="2824699" cy="461665"/>
          </a:xfrm>
          <a:prstGeom prst="rect">
            <a:avLst/>
          </a:prstGeom>
          <a:noFill/>
        </p:spPr>
        <p:txBody>
          <a:bodyPr wrap="square">
            <a:spAutoFit/>
          </a:bodyPr>
          <a:lstStyle/>
          <a:p>
            <a:r>
              <a:rPr lang="en-US" altLang="zh-CN" sz="1200" dirty="0"/>
              <a:t>2024.5.1</a:t>
            </a:r>
            <a:r>
              <a:rPr lang="zh-CN" altLang="en-US" sz="1200" dirty="0"/>
              <a:t>日，广东梅大高速路面塌方事故，造成</a:t>
            </a:r>
            <a:r>
              <a:rPr lang="en-US" altLang="zh-CN" sz="1200" dirty="0"/>
              <a:t>23</a:t>
            </a:r>
            <a:r>
              <a:rPr lang="zh-CN" altLang="en-US" sz="1200" dirty="0"/>
              <a:t>辆车陷落，</a:t>
            </a:r>
            <a:r>
              <a:rPr lang="en-US" altLang="zh-CN" sz="1200" dirty="0"/>
              <a:t>48</a:t>
            </a:r>
            <a:r>
              <a:rPr lang="zh-CN" altLang="en-US" sz="1200" dirty="0"/>
              <a:t>人死亡。</a:t>
            </a:r>
            <a:endParaRPr lang="zh-CN" altLang="en-US" sz="1200" dirty="0"/>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6588" y="3985955"/>
            <a:ext cx="4284842" cy="214191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3"/>
          <p:cNvSpPr txBox="1"/>
          <p:nvPr/>
        </p:nvSpPr>
        <p:spPr>
          <a:xfrm>
            <a:off x="843066" y="268986"/>
            <a:ext cx="5088565" cy="461665"/>
          </a:xfrm>
          <a:prstGeom prst="rect">
            <a:avLst/>
          </a:prstGeom>
          <a:noFill/>
        </p:spPr>
        <p:txBody>
          <a:bodyPr wrap="square" rtlCol="0">
            <a:spAutoFit/>
          </a:bodyPr>
          <a:lstStyle/>
          <a:p>
            <a:r>
              <a:rPr lang="zh-CN" altLang="en-US" dirty="0">
                <a:solidFill>
                  <a:srgbClr val="054487"/>
                </a:solidFill>
                <a:latin typeface="微软雅黑" panose="020B0503020204020204" pitchFamily="34" charset="-122"/>
                <a:ea typeface="微软雅黑" panose="020B0503020204020204" pitchFamily="34" charset="-122"/>
              </a:rPr>
              <a:t>边坡预应力锚杆应力监测的意义</a:t>
            </a:r>
            <a:endParaRPr lang="zh-CN" altLang="en-US" dirty="0">
              <a:solidFill>
                <a:srgbClr val="F46970"/>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flipV="1">
            <a:off x="0" y="883760"/>
            <a:ext cx="12192000" cy="3720"/>
          </a:xfrm>
          <a:prstGeom prst="line">
            <a:avLst/>
          </a:prstGeom>
        </p:spPr>
        <p:style>
          <a:lnRef idx="2">
            <a:schemeClr val="accent1"/>
          </a:lnRef>
          <a:fillRef idx="0">
            <a:schemeClr val="accent1"/>
          </a:fillRef>
          <a:effectRef idx="1">
            <a:schemeClr val="accent1"/>
          </a:effectRef>
          <a:fontRef idx="minor">
            <a:schemeClr val="tx1"/>
          </a:fontRef>
        </p:style>
      </p:cxnSp>
      <p:sp>
        <p:nvSpPr>
          <p:cNvPr id="23" name="矩形 22"/>
          <p:cNvSpPr/>
          <p:nvPr/>
        </p:nvSpPr>
        <p:spPr>
          <a:xfrm>
            <a:off x="0" y="194833"/>
            <a:ext cx="815413" cy="492443"/>
          </a:xfrm>
          <a:prstGeom prst="rect">
            <a:avLst/>
          </a:prstGeom>
          <a:solidFill>
            <a:srgbClr val="054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7" name="文本框 26"/>
          <p:cNvSpPr txBox="1"/>
          <p:nvPr/>
        </p:nvSpPr>
        <p:spPr>
          <a:xfrm>
            <a:off x="4325703" y="1628659"/>
            <a:ext cx="6738529" cy="1477328"/>
          </a:xfrm>
          <a:prstGeom prst="rect">
            <a:avLst/>
          </a:prstGeom>
          <a:noFill/>
        </p:spPr>
        <p:txBody>
          <a:bodyPr wrap="square">
            <a:spAutoFit/>
          </a:bodyPr>
          <a:lstStyle/>
          <a:p>
            <a:r>
              <a:rPr lang="zh-CN" altLang="en-US" sz="1800" dirty="0"/>
              <a:t>建立基于应力变化的边坡监测预警判据，边坡预警时间提前，从而达到早警示早治理的目的：</a:t>
            </a:r>
            <a:endParaRPr lang="en-US" altLang="zh-CN" sz="1800" dirty="0"/>
          </a:p>
          <a:p>
            <a:pPr marL="285750" indent="-285750">
              <a:buFont typeface="Arial" panose="020B0604020202020204" pitchFamily="34" charset="0"/>
              <a:buChar char="•"/>
            </a:pPr>
            <a:r>
              <a:rPr lang="zh-CN" altLang="en-US" sz="1800" dirty="0"/>
              <a:t>规范要求：一级、二级边坡应测锚杆力；</a:t>
            </a:r>
            <a:endParaRPr lang="en-US" altLang="zh-CN" sz="1800" dirty="0"/>
          </a:p>
          <a:p>
            <a:pPr marL="285750" indent="-285750">
              <a:buFont typeface="Arial" panose="020B0604020202020204" pitchFamily="34" charset="0"/>
              <a:buChar char="•"/>
            </a:pPr>
            <a:r>
              <a:rPr lang="zh-CN" altLang="en-US" sz="1800" dirty="0"/>
              <a:t>提前预警：边坡力的报警时点大幅提前于位移报警时点；</a:t>
            </a:r>
            <a:endParaRPr lang="en-US" altLang="zh-CN" sz="1800" dirty="0"/>
          </a:p>
          <a:p>
            <a:pPr marL="285750" indent="-285750">
              <a:buFont typeface="Arial" panose="020B0604020202020204" pitchFamily="34" charset="0"/>
              <a:buChar char="•"/>
            </a:pPr>
            <a:r>
              <a:rPr lang="zh-CN" altLang="en-US" sz="1800" dirty="0"/>
              <a:t>监测</a:t>
            </a:r>
            <a:r>
              <a:rPr lang="zh-CN" altLang="en-US" dirty="0"/>
              <a:t>锚杆（索）力</a:t>
            </a:r>
            <a:r>
              <a:rPr lang="zh-CN" altLang="en-US" sz="1800" dirty="0"/>
              <a:t>：避免预应力失效或过大。</a:t>
            </a:r>
            <a:endParaRPr lang="zh-CN" altLang="en-US" sz="1800" dirty="0"/>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15530" y="1080120"/>
            <a:ext cx="3524951" cy="2348880"/>
          </a:xfrm>
          <a:prstGeom prst="rect">
            <a:avLst/>
          </a:prstGeom>
          <a:noFill/>
          <a:extLst>
            <a:ext uri="{909E8E84-426E-40DD-AFC4-6F175D3DCCD1}">
              <a14:hiddenFill xmlns:a14="http://schemas.microsoft.com/office/drawing/2010/main">
                <a:solidFill>
                  <a:srgbClr val="FFFFFF"/>
                </a:solidFill>
              </a14:hiddenFill>
            </a:ext>
          </a:extLst>
        </p:spPr>
      </p:pic>
      <p:sp>
        <p:nvSpPr>
          <p:cNvPr id="32" name="文本框 31"/>
          <p:cNvSpPr txBox="1"/>
          <p:nvPr/>
        </p:nvSpPr>
        <p:spPr>
          <a:xfrm>
            <a:off x="4325703" y="1017521"/>
            <a:ext cx="6144208" cy="369332"/>
          </a:xfrm>
          <a:prstGeom prst="rect">
            <a:avLst/>
          </a:prstGeom>
          <a:noFill/>
        </p:spPr>
        <p:txBody>
          <a:bodyPr wrap="square">
            <a:spAutoFit/>
          </a:bodyPr>
          <a:lstStyle/>
          <a:p>
            <a:r>
              <a:rPr lang="zh-CN" altLang="en-US" dirty="0"/>
              <a:t>锚杆（索）力监测的优点和意义</a:t>
            </a:r>
            <a:endParaRPr lang="zh-CN" altLang="en-US" dirty="0"/>
          </a:p>
        </p:txBody>
      </p:sp>
      <p:grpSp>
        <p:nvGrpSpPr>
          <p:cNvPr id="10" name="组合 9"/>
          <p:cNvGrpSpPr/>
          <p:nvPr/>
        </p:nvGrpSpPr>
        <p:grpSpPr>
          <a:xfrm>
            <a:off x="191344" y="3621640"/>
            <a:ext cx="3927473" cy="2827976"/>
            <a:chOff x="4233754" y="3657579"/>
            <a:chExt cx="4690721" cy="3104270"/>
          </a:xfrm>
        </p:grpSpPr>
        <p:pic>
          <p:nvPicPr>
            <p:cNvPr id="37" name="图片 3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2408" y="3657579"/>
              <a:ext cx="4229215" cy="2708094"/>
            </a:xfrm>
            <a:prstGeom prst="rect">
              <a:avLst/>
            </a:prstGeom>
          </p:spPr>
        </p:pic>
        <p:sp>
          <p:nvSpPr>
            <p:cNvPr id="40" name="文本框 39"/>
            <p:cNvSpPr txBox="1"/>
            <p:nvPr/>
          </p:nvSpPr>
          <p:spPr>
            <a:xfrm>
              <a:off x="4233754" y="6443906"/>
              <a:ext cx="4690721" cy="317943"/>
            </a:xfrm>
            <a:prstGeom prst="rect">
              <a:avLst/>
            </a:prstGeom>
            <a:noFill/>
          </p:spPr>
          <p:txBody>
            <a:bodyPr wrap="square">
              <a:spAutoFit/>
            </a:bodyPr>
            <a:lstStyle/>
            <a:p>
              <a:r>
                <a:rPr lang="en-US" altLang="zh-CN" sz="1200" dirty="0"/>
                <a:t>GB 50843-2013 </a:t>
              </a:r>
              <a:r>
                <a:rPr lang="zh-CN" altLang="en-US" sz="1200" dirty="0"/>
                <a:t>建筑边坡工程鉴定与加固技术规范</a:t>
              </a:r>
              <a:endParaRPr lang="zh-CN" altLang="en-US" sz="1200" dirty="0"/>
            </a:p>
          </p:txBody>
        </p:sp>
      </p:grpSp>
      <p:pic>
        <p:nvPicPr>
          <p:cNvPr id="15" name="图片 3"/>
          <p:cNvPicPr>
            <a:picLocks noChangeAspect="1"/>
          </p:cNvPicPr>
          <p:nvPr/>
        </p:nvPicPr>
        <p:blipFill>
          <a:blip r:embed="rId3"/>
          <a:stretch>
            <a:fillRect/>
          </a:stretch>
        </p:blipFill>
        <p:spPr>
          <a:xfrm>
            <a:off x="4325703" y="3528843"/>
            <a:ext cx="3704231" cy="2587131"/>
          </a:xfrm>
          <a:prstGeom prst="rect">
            <a:avLst/>
          </a:prstGeom>
        </p:spPr>
      </p:pic>
      <p:sp>
        <p:nvSpPr>
          <p:cNvPr id="17" name="TextBox 16"/>
          <p:cNvSpPr txBox="1"/>
          <p:nvPr/>
        </p:nvSpPr>
        <p:spPr>
          <a:xfrm>
            <a:off x="5879976" y="6229858"/>
            <a:ext cx="4752528" cy="461665"/>
          </a:xfrm>
          <a:prstGeom prst="rect">
            <a:avLst/>
          </a:prstGeom>
          <a:noFill/>
        </p:spPr>
        <p:txBody>
          <a:bodyPr wrap="square">
            <a:spAutoFit/>
          </a:bodyPr>
          <a:lstStyle/>
          <a:p>
            <a:r>
              <a:rPr lang="zh-CN" altLang="en-US" sz="1200" dirty="0"/>
              <a:t>（何满潮， </a:t>
            </a:r>
            <a:r>
              <a:rPr lang="en-US" altLang="zh-CN" sz="1200" dirty="0"/>
              <a:t>2009</a:t>
            </a:r>
            <a:r>
              <a:rPr lang="zh-CN" altLang="en-US" sz="1200" dirty="0"/>
              <a:t>，滑坡地质灾害远程监测预报系统及其工程应用）</a:t>
            </a:r>
            <a:endParaRPr lang="en-US" altLang="zh-CN" sz="1200" dirty="0"/>
          </a:p>
          <a:p>
            <a:pPr algn="ctr"/>
            <a:r>
              <a:rPr lang="zh-CN" altLang="en-US" sz="1200" dirty="0"/>
              <a:t>（深部岩石力学与地下工程国家重点实验室）</a:t>
            </a:r>
            <a:endParaRPr lang="en-US" altLang="zh-CN" sz="1200" dirty="0"/>
          </a:p>
        </p:txBody>
      </p:sp>
      <p:pic>
        <p:nvPicPr>
          <p:cNvPr id="4" name="Picture 3"/>
          <p:cNvPicPr>
            <a:picLocks noChangeAspect="1"/>
          </p:cNvPicPr>
          <p:nvPr/>
        </p:nvPicPr>
        <p:blipFill>
          <a:blip r:embed="rId4"/>
          <a:stretch>
            <a:fillRect/>
          </a:stretch>
        </p:blipFill>
        <p:spPr>
          <a:xfrm>
            <a:off x="8392352" y="3528843"/>
            <a:ext cx="3464287" cy="259068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87777" y="2002906"/>
            <a:ext cx="7615066" cy="3473853"/>
          </a:xfrm>
          <a:prstGeom prst="rect">
            <a:avLst/>
          </a:prstGeom>
          <a:solidFill>
            <a:srgbClr val="BD1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546383" y="2419100"/>
            <a:ext cx="3897854" cy="922020"/>
          </a:xfrm>
          <a:prstGeom prst="rect">
            <a:avLst/>
          </a:prstGeom>
          <a:noFill/>
        </p:spPr>
        <p:txBody>
          <a:bodyPr wrap="square" rtlCol="0">
            <a:spAutoFit/>
          </a:bodyPr>
          <a:lstStyle/>
          <a:p>
            <a:r>
              <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rPr>
              <a:t>PART.01</a:t>
            </a:r>
            <a:endParaRPr kumimoji="1" lang="en-US" altLang="zh-CN" sz="5400" b="1"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endParaRPr>
          </a:p>
        </p:txBody>
      </p:sp>
      <p:sp>
        <p:nvSpPr>
          <p:cNvPr id="5" name="文本框 4"/>
          <p:cNvSpPr txBox="1"/>
          <p:nvPr/>
        </p:nvSpPr>
        <p:spPr>
          <a:xfrm>
            <a:off x="5266055" y="3597910"/>
            <a:ext cx="5761355" cy="1445260"/>
          </a:xfrm>
          <a:prstGeom prst="rect">
            <a:avLst/>
          </a:prstGeom>
          <a:noFill/>
        </p:spPr>
        <p:txBody>
          <a:bodyPr wrap="square" rtlCol="0">
            <a:spAutoFit/>
          </a:bodyPr>
          <a:lstStyle/>
          <a:p>
            <a:pPr algn="l"/>
            <a:r>
              <a:rPr kumimoji="1" lang="en-US" altLang="zh-CN" sz="4400">
                <a:ln w="12700">
                  <a:noFill/>
                </a:ln>
                <a:solidFill>
                  <a:schemeClr val="bg1"/>
                </a:solidFill>
                <a:latin typeface="微软雅黑" panose="020B0503020204020204" pitchFamily="34" charset="-122"/>
                <a:ea typeface="微软雅黑" panose="020B0503020204020204" pitchFamily="34" charset="-122"/>
                <a:cs typeface="Dream-XinCuSongGB"/>
                <a:sym typeface="+mn-ea"/>
              </a:rPr>
              <a:t>膨胀囊锚杆智能化                   技术概述</a:t>
            </a:r>
            <a:endParaRPr kumimoji="1" lang="en-US" altLang="zh-CN" sz="4400" dirty="0">
              <a:ln w="12700">
                <a:noFill/>
              </a:ln>
              <a:solidFill>
                <a:schemeClr val="bg1"/>
              </a:solidFill>
              <a:latin typeface="微软雅黑" panose="020B0503020204020204" pitchFamily="34" charset="-122"/>
              <a:ea typeface="微软雅黑" panose="020B0503020204020204" pitchFamily="34" charset="-122"/>
              <a:cs typeface="Dream-XinCuSongGB"/>
              <a:sym typeface="+mn-ea"/>
            </a:endParaRPr>
          </a:p>
        </p:txBody>
      </p:sp>
      <p:sp>
        <p:nvSpPr>
          <p:cNvPr id="32" name="任意多边形 31"/>
          <p:cNvSpPr/>
          <p:nvPr>
            <p:custDataLst>
              <p:tags r:id="rId1"/>
            </p:custDataLst>
          </p:nvPr>
        </p:nvSpPr>
        <p:spPr>
          <a:xfrm>
            <a:off x="1252220" y="1764030"/>
            <a:ext cx="4013835" cy="3951605"/>
          </a:xfrm>
          <a:custGeom>
            <a:avLst/>
            <a:gdLst/>
            <a:ahLst/>
            <a:cxnLst>
              <a:cxn ang="3">
                <a:pos x="hc" y="t"/>
              </a:cxn>
              <a:cxn ang="cd2">
                <a:pos x="l" y="vc"/>
              </a:cxn>
              <a:cxn ang="cd4">
                <a:pos x="hc" y="b"/>
              </a:cxn>
              <a:cxn ang="0">
                <a:pos x="r" y="vc"/>
              </a:cxn>
            </a:cxnLst>
            <a:rect l="l" t="t" r="r" b="b"/>
            <a:pathLst>
              <a:path w="9203" h="9060">
                <a:moveTo>
                  <a:pt x="6614" y="0"/>
                </a:moveTo>
                <a:lnTo>
                  <a:pt x="9203" y="4530"/>
                </a:lnTo>
                <a:lnTo>
                  <a:pt x="6615" y="9058"/>
                </a:lnTo>
                <a:lnTo>
                  <a:pt x="4585" y="9058"/>
                </a:lnTo>
                <a:lnTo>
                  <a:pt x="4585" y="9060"/>
                </a:lnTo>
                <a:lnTo>
                  <a:pt x="0" y="9060"/>
                </a:lnTo>
                <a:lnTo>
                  <a:pt x="0" y="0"/>
                </a:lnTo>
                <a:lnTo>
                  <a:pt x="6614" y="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29285" y="264160"/>
            <a:ext cx="6808470" cy="52197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1.1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膨胀囊锚杆结构及工作原理</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矩形 3"/>
          <p:cNvSpPr/>
          <p:nvPr/>
        </p:nvSpPr>
        <p:spPr>
          <a:xfrm>
            <a:off x="660318" y="818515"/>
            <a:ext cx="10872000" cy="25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826770" cy="1000125"/>
            <a:chOff x="0" y="1855"/>
            <a:chExt cx="5175" cy="6254"/>
          </a:xfrm>
        </p:grpSpPr>
        <p:sp>
          <p:nvSpPr>
            <p:cNvPr id="7" name="直角三角形 6"/>
            <p:cNvSpPr/>
            <p:nvPr/>
          </p:nvSpPr>
          <p:spPr>
            <a:xfrm flipV="1">
              <a:off x="0" y="1855"/>
              <a:ext cx="4600" cy="6255"/>
            </a:xfrm>
            <a:prstGeom prst="rtTriangle">
              <a:avLst/>
            </a:prstGeom>
            <a:gradFill>
              <a:gsLst>
                <a:gs pos="29000">
                  <a:srgbClr val="C00000"/>
                </a:gs>
                <a:gs pos="100000">
                  <a:srgbClr val="E20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4015" y="1855"/>
              <a:ext cx="1160" cy="789"/>
            </a:xfrm>
            <a:prstGeom prst="triangle">
              <a:avLst/>
            </a:prstGeom>
            <a:solidFill>
              <a:srgbClr val="7D1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灯片编号占位符 9"/>
          <p:cNvSpPr>
            <a:spLocks noGrp="1"/>
          </p:cNvSpPr>
          <p:nvPr>
            <p:ph type="sldNum" sz="quarter" idx="12"/>
          </p:nvPr>
        </p:nvSpPr>
        <p:spPr/>
        <p:txBody>
          <a:bodyPr/>
          <a:lstStyle/>
          <a:p>
            <a:fld id="{49AE70B2-8BF9-45C0-BB95-33D1B9D3A854}" type="slidenum">
              <a:rPr lang="zh-CN" altLang="en-US" smtClean="0"/>
            </a:fld>
            <a:endParaRPr lang="zh-CN" altLang="en-US"/>
          </a:p>
        </p:txBody>
      </p:sp>
      <p:pic>
        <p:nvPicPr>
          <p:cNvPr id="11" name="图片 10"/>
          <p:cNvPicPr>
            <a:picLocks noChangeAspect="1"/>
          </p:cNvPicPr>
          <p:nvPr>
            <p:custDataLst>
              <p:tags r:id="rId2"/>
            </p:custDataLst>
          </p:nvPr>
        </p:nvPicPr>
        <p:blipFill rotWithShape="1">
          <a:blip r:embed="rId3">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l="5395" t="2437" r="82910" b="8973"/>
          <a:stretch>
            <a:fillRect/>
          </a:stretch>
        </p:blipFill>
        <p:spPr>
          <a:xfrm>
            <a:off x="10560943" y="1069962"/>
            <a:ext cx="832616" cy="4629712"/>
          </a:xfrm>
          <a:prstGeom prst="rect">
            <a:avLst/>
          </a:prstGeom>
        </p:spPr>
      </p:pic>
      <p:pic>
        <p:nvPicPr>
          <p:cNvPr id="12" name="图片 11"/>
          <p:cNvPicPr>
            <a:picLocks noChangeAspect="1"/>
          </p:cNvPicPr>
          <p:nvPr>
            <p:custDataLst>
              <p:tags r:id="rId4"/>
            </p:custDataLst>
          </p:nvPr>
        </p:nvPicPr>
        <p:blipFill rotWithShape="1">
          <a:blip r:embed="rId3">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l="31160" t="15650" r="46578" b="27510"/>
          <a:stretch>
            <a:fillRect/>
          </a:stretch>
        </p:blipFill>
        <p:spPr>
          <a:xfrm>
            <a:off x="8566394" y="2297774"/>
            <a:ext cx="1630089" cy="3401900"/>
          </a:xfrm>
          <a:prstGeom prst="rect">
            <a:avLst/>
          </a:prstGeom>
        </p:spPr>
      </p:pic>
      <p:sp>
        <p:nvSpPr>
          <p:cNvPr id="13" name="矩形 12"/>
          <p:cNvSpPr/>
          <p:nvPr>
            <p:custDataLst>
              <p:tags r:id="rId5"/>
            </p:custDataLst>
          </p:nvPr>
        </p:nvSpPr>
        <p:spPr>
          <a:xfrm>
            <a:off x="10307837" y="5874242"/>
            <a:ext cx="1338828" cy="276999"/>
          </a:xfrm>
          <a:prstGeom prst="rect">
            <a:avLst/>
          </a:prstGeom>
        </p:spPr>
        <p:txBody>
          <a:bodyPr wrap="none">
            <a:spAutoFit/>
          </a:bodyPr>
          <a:lstStyle/>
          <a:p>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图</a:t>
            </a:r>
            <a:r>
              <a:rPr lang="en-US" altLang="zh-CN" sz="1200" b="1" dirty="0">
                <a:solidFill>
                  <a:schemeClr val="accent1">
                    <a:lumMod val="50000"/>
                  </a:schemeClr>
                </a:solidFill>
                <a:latin typeface="微软雅黑" panose="020B0503020204020204" pitchFamily="34" charset="-122"/>
                <a:ea typeface="微软雅黑" panose="020B0503020204020204" pitchFamily="34" charset="-122"/>
                <a:sym typeface="+mn-ea"/>
              </a:rPr>
              <a:t>1.1-2</a:t>
            </a:r>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杆体防腐</a:t>
            </a:r>
            <a:endParaRPr lang="zh-CN" altLang="en-US" sz="12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4" name="矩形 13"/>
          <p:cNvSpPr/>
          <p:nvPr>
            <p:custDataLst>
              <p:tags r:id="rId6"/>
            </p:custDataLst>
          </p:nvPr>
        </p:nvSpPr>
        <p:spPr>
          <a:xfrm>
            <a:off x="8566394" y="5874243"/>
            <a:ext cx="1492716" cy="276999"/>
          </a:xfrm>
          <a:prstGeom prst="rect">
            <a:avLst/>
          </a:prstGeom>
        </p:spPr>
        <p:txBody>
          <a:bodyPr wrap="none">
            <a:spAutoFit/>
          </a:bodyPr>
          <a:lstStyle/>
          <a:p>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图</a:t>
            </a:r>
            <a:r>
              <a:rPr lang="en-US" altLang="zh-CN" sz="1200" b="1" dirty="0">
                <a:solidFill>
                  <a:schemeClr val="accent1">
                    <a:lumMod val="50000"/>
                  </a:schemeClr>
                </a:solidFill>
                <a:latin typeface="微软雅黑" panose="020B0503020204020204" pitchFamily="34" charset="-122"/>
                <a:ea typeface="微软雅黑" panose="020B0503020204020204" pitchFamily="34" charset="-122"/>
                <a:sym typeface="+mn-ea"/>
              </a:rPr>
              <a:t>1.1-1</a:t>
            </a:r>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螺旋筋囊袋</a:t>
            </a:r>
            <a:endParaRPr lang="zh-CN" altLang="en-US" sz="1200" b="1" dirty="0">
              <a:solidFill>
                <a:schemeClr val="accent1">
                  <a:lumMod val="50000"/>
                </a:schemeClr>
              </a:solidFill>
              <a:latin typeface="微软雅黑" panose="020B0503020204020204" pitchFamily="34" charset="-122"/>
              <a:ea typeface="微软雅黑" panose="020B0503020204020204" pitchFamily="34" charset="-122"/>
            </a:endParaRPr>
          </a:p>
        </p:txBody>
      </p:sp>
      <p:graphicFrame>
        <p:nvGraphicFramePr>
          <p:cNvPr id="22" name="表格 21"/>
          <p:cNvGraphicFramePr>
            <a:graphicFrameLocks noGrp="1"/>
          </p:cNvGraphicFramePr>
          <p:nvPr>
            <p:custDataLst>
              <p:tags r:id="rId7"/>
            </p:custDataLst>
          </p:nvPr>
        </p:nvGraphicFramePr>
        <p:xfrm>
          <a:off x="882735" y="1582943"/>
          <a:ext cx="6556626" cy="2027305"/>
        </p:xfrm>
        <a:graphic>
          <a:graphicData uri="http://schemas.openxmlformats.org/drawingml/2006/table">
            <a:tbl>
              <a:tblPr/>
              <a:tblGrid>
                <a:gridCol w="814676"/>
                <a:gridCol w="971550"/>
                <a:gridCol w="2485516"/>
                <a:gridCol w="2284884"/>
              </a:tblGrid>
              <a:tr h="328930">
                <a:tc gridSpan="2">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组件名称</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hMerge="1">
                  <a:tcPr/>
                </a:tc>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材料</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处理方式</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r>
              <a:tr h="380395">
                <a:tc gridSpan="2">
                  <a:txBody>
                    <a:bodyPr/>
                    <a:lstStyle/>
                    <a:p>
                      <a:pPr indent="0" algn="ctr">
                        <a:lnSpc>
                          <a:spcPct val="100000"/>
                        </a:lnSpc>
                        <a:spcAft>
                          <a:spcPts val="0"/>
                        </a:spcAft>
                      </a:pPr>
                      <a:r>
                        <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杆体钢筋</a:t>
                      </a:r>
                      <a:endPar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indent="0" algn="ctr">
                        <a:lnSpc>
                          <a:spcPct val="100000"/>
                        </a:lnSpc>
                        <a:spcAft>
                          <a:spcPts val="0"/>
                        </a:spcAft>
                      </a:pPr>
                      <a:r>
                        <a:rPr lang="en-US" alt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PSB1080</a:t>
                      </a:r>
                      <a:r>
                        <a:rPr lang="zh-CN" altLang="en-US"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高强度精轧螺纹钢筋</a:t>
                      </a:r>
                      <a:endPar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全长套管（内装防腐材料）</a:t>
                      </a:r>
                      <a:endPar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142">
                <a:tc gridSpan="2">
                  <a:txBody>
                    <a:bodyPr/>
                    <a:lstStyle/>
                    <a:p>
                      <a:pPr indent="0" algn="ctr">
                        <a:lnSpc>
                          <a:spcPct val="100000"/>
                        </a:lnSpc>
                        <a:spcAft>
                          <a:spcPts val="0"/>
                        </a:spcAft>
                      </a:pPr>
                      <a:r>
                        <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承载体</a:t>
                      </a:r>
                      <a:endPar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indent="0" algn="ctr">
                        <a:lnSpc>
                          <a:spcPct val="100000"/>
                        </a:lnSpc>
                        <a:spcAft>
                          <a:spcPts val="0"/>
                        </a:spcAft>
                      </a:pPr>
                      <a:r>
                        <a:rPr lang="zh-CN" altLang="en-US"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厚</a:t>
                      </a:r>
                      <a:r>
                        <a:rPr lang="en-US" alt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2cm</a:t>
                      </a:r>
                      <a:r>
                        <a:rPr lang="zh-CN" altLang="en-US"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钢板</a:t>
                      </a:r>
                      <a:r>
                        <a:rPr lang="en-US" alt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a:t>
                      </a:r>
                      <a:r>
                        <a:rPr lang="zh-CN" altLang="en-US"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螺母</a:t>
                      </a:r>
                      <a:endPar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表层防腐漆</a:t>
                      </a:r>
                      <a:endPar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946">
                <a:tc rowSpan="3">
                  <a:txBody>
                    <a:bodyPr/>
                    <a:lstStyle/>
                    <a:p>
                      <a:pPr indent="0" algn="ctr">
                        <a:lnSpc>
                          <a:spcPct val="100000"/>
                        </a:lnSpc>
                        <a:spcAft>
                          <a:spcPts val="0"/>
                        </a:spcAft>
                      </a:pPr>
                      <a:r>
                        <a:rPr lang="zh-CN" altLang="en-US"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膨胀</a:t>
                      </a:r>
                      <a:endParaRPr lang="en-US" alt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indent="0" algn="ctr">
                        <a:lnSpc>
                          <a:spcPct val="100000"/>
                        </a:lnSpc>
                        <a:spcAft>
                          <a:spcPts val="0"/>
                        </a:spcAft>
                      </a:pPr>
                      <a:r>
                        <a:rPr lang="zh-CN" altLang="en-US"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囊袋</a:t>
                      </a:r>
                      <a:endPar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螺旋筋</a:t>
                      </a:r>
                      <a:endPar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el-GR" alt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φ</a:t>
                      </a:r>
                      <a:r>
                        <a:rPr lang="en-US" alt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6HRB300</a:t>
                      </a:r>
                      <a:r>
                        <a:rPr lang="zh-CN" altLang="en-US"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钢筋</a:t>
                      </a:r>
                      <a:endPar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2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除锈处理</a:t>
                      </a:r>
                      <a:endParaRPr lang="zh-CN" sz="12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946">
                <a:tc vMerge="1">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注浆阀</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金属管材</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单向导浆</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946">
                <a:tc vMerge="1">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囊袋</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土工帆布</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单面防渗处理</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3" name="表格 22"/>
          <p:cNvGraphicFramePr>
            <a:graphicFrameLocks noGrp="1"/>
          </p:cNvGraphicFramePr>
          <p:nvPr>
            <p:custDataLst>
              <p:tags r:id="rId8"/>
            </p:custDataLst>
          </p:nvPr>
        </p:nvGraphicFramePr>
        <p:xfrm>
          <a:off x="882736" y="4377040"/>
          <a:ext cx="6556625" cy="1497202"/>
        </p:xfrm>
        <a:graphic>
          <a:graphicData uri="http://schemas.openxmlformats.org/drawingml/2006/table">
            <a:tbl>
              <a:tblPr/>
              <a:tblGrid>
                <a:gridCol w="831121"/>
                <a:gridCol w="5725504"/>
              </a:tblGrid>
              <a:tr h="359638">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序号</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膨胀囊锚杆工作原理</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r>
              <a:tr h="415887">
                <a:tc>
                  <a:txBody>
                    <a:bodyPr/>
                    <a:lstStyle/>
                    <a:p>
                      <a:pPr indent="0" algn="ctr">
                        <a:lnSpc>
                          <a:spcPct val="100000"/>
                        </a:lnSpc>
                        <a:spcAft>
                          <a:spcPts val="0"/>
                        </a:spcAft>
                      </a:pPr>
                      <a:r>
                        <a:rPr lang="en-US" alt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1</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66700" algn="l">
                        <a:lnSpc>
                          <a:spcPct val="100000"/>
                        </a:lnSpc>
                        <a:spcAft>
                          <a:spcPts val="0"/>
                        </a:spcAft>
                      </a:pPr>
                      <a:r>
                        <a:rPr lang="zh-CN" altLang="en-US"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杆体荷载直接传递至底部承载体；</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039">
                <a:tc>
                  <a:txBody>
                    <a:bodyPr/>
                    <a:lstStyle/>
                    <a:p>
                      <a:pPr indent="0" algn="ctr">
                        <a:lnSpc>
                          <a:spcPct val="100000"/>
                        </a:lnSpc>
                        <a:spcAft>
                          <a:spcPts val="0"/>
                        </a:spcAft>
                      </a:pPr>
                      <a:r>
                        <a:rPr lang="en-US" alt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2</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66700" algn="l">
                        <a:lnSpc>
                          <a:spcPct val="100000"/>
                        </a:lnSpc>
                        <a:spcAft>
                          <a:spcPts val="0"/>
                        </a:spcAft>
                      </a:pPr>
                      <a:r>
                        <a:rPr lang="zh-CN" altLang="en-US"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承载体将杆体拉力转化为压力作用于囊内注浆结石体；</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638">
                <a:tc>
                  <a:txBody>
                    <a:bodyPr/>
                    <a:lstStyle/>
                    <a:p>
                      <a:pPr indent="0" algn="ctr">
                        <a:lnSpc>
                          <a:spcPct val="100000"/>
                        </a:lnSpc>
                        <a:spcAft>
                          <a:spcPts val="0"/>
                        </a:spcAft>
                      </a:pPr>
                      <a:r>
                        <a:rPr lang="en-US" alt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3</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266700" algn="l">
                        <a:lnSpc>
                          <a:spcPct val="100000"/>
                        </a:lnSpc>
                        <a:spcAft>
                          <a:spcPts val="0"/>
                        </a:spcAft>
                      </a:pPr>
                      <a:r>
                        <a:rPr lang="zh-CN" altLang="en-US" sz="1200" kern="100" dirty="0">
                          <a:solidFill>
                            <a:schemeClr val="tx1"/>
                          </a:solidFill>
                          <a:latin typeface="微软雅黑" panose="020B0503020204020204" pitchFamily="34" charset="-122"/>
                          <a:ea typeface="微软雅黑" panose="020B0503020204020204" pitchFamily="34" charset="-122"/>
                          <a:cs typeface="Times New Roman" panose="02020603050405020304"/>
                        </a:rPr>
                        <a:t>注浆结石体与侧壁岩土体的共同作用形成锚固力。</a:t>
                      </a:r>
                      <a:endParaRPr lang="zh-CN" sz="12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5" name="矩形 24"/>
          <p:cNvSpPr/>
          <p:nvPr>
            <p:custDataLst>
              <p:tags r:id="rId9"/>
            </p:custDataLst>
          </p:nvPr>
        </p:nvSpPr>
        <p:spPr>
          <a:xfrm>
            <a:off x="3048546" y="1235414"/>
            <a:ext cx="1903085" cy="276999"/>
          </a:xfrm>
          <a:prstGeom prst="rect">
            <a:avLst/>
          </a:prstGeom>
        </p:spPr>
        <p:txBody>
          <a:bodyPr wrap="none">
            <a:spAutoFit/>
          </a:bodyPr>
          <a:lstStyle/>
          <a:p>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表</a:t>
            </a:r>
            <a:r>
              <a:rPr lang="en-US" altLang="zh-CN" sz="1200" b="1" dirty="0">
                <a:solidFill>
                  <a:schemeClr val="accent1">
                    <a:lumMod val="50000"/>
                  </a:schemeClr>
                </a:solidFill>
                <a:latin typeface="微软雅黑" panose="020B0503020204020204" pitchFamily="34" charset="-122"/>
                <a:ea typeface="微软雅黑" panose="020B0503020204020204" pitchFamily="34" charset="-122"/>
                <a:sym typeface="+mn-ea"/>
              </a:rPr>
              <a:t>1.1-1  </a:t>
            </a:r>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膨胀囊锚杆结构</a:t>
            </a:r>
            <a:endParaRPr lang="zh-CN" altLang="en-US" sz="12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6" name="矩形 25"/>
          <p:cNvSpPr/>
          <p:nvPr>
            <p:custDataLst>
              <p:tags r:id="rId10"/>
            </p:custDataLst>
          </p:nvPr>
        </p:nvSpPr>
        <p:spPr>
          <a:xfrm>
            <a:off x="2894657" y="4029338"/>
            <a:ext cx="2210862" cy="276999"/>
          </a:xfrm>
          <a:prstGeom prst="rect">
            <a:avLst/>
          </a:prstGeom>
        </p:spPr>
        <p:txBody>
          <a:bodyPr wrap="none">
            <a:spAutoFit/>
          </a:bodyPr>
          <a:lstStyle/>
          <a:p>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表</a:t>
            </a:r>
            <a:r>
              <a:rPr lang="en-US" altLang="zh-CN" sz="1200" b="1" dirty="0">
                <a:solidFill>
                  <a:schemeClr val="accent1">
                    <a:lumMod val="50000"/>
                  </a:schemeClr>
                </a:solidFill>
                <a:latin typeface="微软雅黑" panose="020B0503020204020204" pitchFamily="34" charset="-122"/>
                <a:ea typeface="微软雅黑" panose="020B0503020204020204" pitchFamily="34" charset="-122"/>
                <a:sym typeface="+mn-ea"/>
              </a:rPr>
              <a:t>1.1-2  </a:t>
            </a:r>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膨胀囊锚杆工作原理</a:t>
            </a:r>
            <a:endPar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0318" y="818515"/>
            <a:ext cx="10872000" cy="25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826770" cy="1000125"/>
            <a:chOff x="0" y="1855"/>
            <a:chExt cx="5175" cy="6254"/>
          </a:xfrm>
        </p:grpSpPr>
        <p:sp>
          <p:nvSpPr>
            <p:cNvPr id="7" name="直角三角形 6"/>
            <p:cNvSpPr/>
            <p:nvPr/>
          </p:nvSpPr>
          <p:spPr>
            <a:xfrm flipV="1">
              <a:off x="0" y="1855"/>
              <a:ext cx="4600" cy="6255"/>
            </a:xfrm>
            <a:prstGeom prst="rtTriangle">
              <a:avLst/>
            </a:prstGeom>
            <a:gradFill>
              <a:gsLst>
                <a:gs pos="29000">
                  <a:srgbClr val="C00000"/>
                </a:gs>
                <a:gs pos="100000">
                  <a:srgbClr val="E20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4015" y="1855"/>
              <a:ext cx="1160" cy="789"/>
            </a:xfrm>
            <a:prstGeom prst="triangle">
              <a:avLst/>
            </a:prstGeom>
            <a:solidFill>
              <a:srgbClr val="7D1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custDataLst>
              <p:tags r:id="rId1"/>
            </p:custDataLst>
          </p:nvPr>
        </p:nvSpPr>
        <p:spPr>
          <a:xfrm>
            <a:off x="629285" y="264160"/>
            <a:ext cx="7913370" cy="52197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锚杆智能化监测内容及工作原理</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灯片编号占位符 1"/>
          <p:cNvSpPr>
            <a:spLocks noGrp="1"/>
          </p:cNvSpPr>
          <p:nvPr>
            <p:ph type="sldNum" sz="quarter" idx="12"/>
          </p:nvPr>
        </p:nvSpPr>
        <p:spPr>
          <a:xfrm>
            <a:off x="9296065" y="6056590"/>
            <a:ext cx="2700000" cy="316800"/>
          </a:xfrm>
        </p:spPr>
        <p:txBody>
          <a:bodyPr/>
          <a:lstStyle/>
          <a:p>
            <a:fld id="{49AE70B2-8BF9-45C0-BB95-33D1B9D3A854}" type="slidenum">
              <a:rPr lang="zh-CN" altLang="en-US" smtClean="0"/>
            </a:fld>
            <a:endParaRPr lang="zh-CN" altLang="en-US"/>
          </a:p>
        </p:txBody>
      </p:sp>
      <p:sp>
        <p:nvSpPr>
          <p:cNvPr id="3" name="标题 1"/>
          <p:cNvSpPr txBox="1"/>
          <p:nvPr>
            <p:custDataLst>
              <p:tags r:id="rId2"/>
            </p:custDataLst>
          </p:nvPr>
        </p:nvSpPr>
        <p:spPr>
          <a:xfrm>
            <a:off x="757698" y="1636526"/>
            <a:ext cx="2012171" cy="2372864"/>
          </a:xfrm>
          <a:prstGeom prst="rect">
            <a:avLst/>
          </a:prstGeom>
          <a:solidFill>
            <a:schemeClr val="accent1">
              <a:lumMod val="20000"/>
              <a:lumOff val="80000"/>
            </a:schemeClr>
          </a:solidFill>
          <a:ln w="25400" cap="sq">
            <a:noFill/>
            <a:miter/>
          </a:ln>
          <a:effectLst>
            <a:outerShdw blurRad="317500" dist="127000" dir="2700000" sx="104000" sy="104000" algn="ctr" rotWithShape="0">
              <a:schemeClr val="accent1">
                <a:lumMod val="75000"/>
                <a:alpha val="1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custDataLst>
              <p:tags r:id="rId3"/>
            </p:custDataLst>
          </p:nvPr>
        </p:nvSpPr>
        <p:spPr>
          <a:xfrm>
            <a:off x="2877040" y="1636526"/>
            <a:ext cx="8555100" cy="2372864"/>
          </a:xfrm>
          <a:prstGeom prst="rect">
            <a:avLst/>
          </a:prstGeom>
          <a:solidFill>
            <a:schemeClr val="accent1">
              <a:lumMod val="20000"/>
              <a:lumOff val="80000"/>
            </a:schemeClr>
          </a:solidFill>
          <a:ln w="25400" cap="sq">
            <a:noFill/>
            <a:miter/>
          </a:ln>
          <a:effectLst>
            <a:outerShdw blurRad="317500" dist="127000" dir="2700000" sx="104000" sy="104000" algn="ctr" rotWithShape="0">
              <a:schemeClr val="accent1">
                <a:lumMod val="75000"/>
                <a:alpha val="10000"/>
              </a:schemeClr>
            </a:outerShdw>
          </a:effectLst>
        </p:spPr>
        <p:txBody>
          <a:bodyPr vert="horz" wrap="square" lIns="91440" tIns="45720" rIns="91440" bIns="45720" rtlCol="0" anchor="ctr"/>
          <a:lstStyle/>
          <a:p>
            <a:pPr algn="ctr"/>
            <a:endParaRPr kumimoji="1" lang="zh-CN" altLang="en-US"/>
          </a:p>
        </p:txBody>
      </p:sp>
      <p:pic>
        <p:nvPicPr>
          <p:cNvPr id="12" name="Picture 2"/>
          <p:cNvPicPr>
            <a:picLocks noChangeAspect="1" noChangeArrowheads="1"/>
          </p:cNvPicPr>
          <p:nvPr>
            <p:custDataLst>
              <p:tags r:id="rId4"/>
            </p:custDataLst>
          </p:nvPr>
        </p:nvPicPr>
        <p:blipFill>
          <a:blip r:embed="rId5">
            <a:clrChange>
              <a:clrFrom>
                <a:srgbClr val="FFFFFF">
                  <a:alpha val="100000"/>
                </a:srgbClr>
              </a:clrFrom>
              <a:clrTo>
                <a:srgbClr val="FFFFFF">
                  <a:alpha val="100000"/>
                  <a:alpha val="0"/>
                </a:srgbClr>
              </a:clrTo>
            </a:clrChange>
          </a:blip>
          <a:srcRect/>
          <a:stretch>
            <a:fillRect/>
          </a:stretch>
        </p:blipFill>
        <p:spPr bwMode="auto">
          <a:xfrm>
            <a:off x="811284" y="1806261"/>
            <a:ext cx="2012170" cy="1500198"/>
          </a:xfrm>
          <a:prstGeom prst="rect">
            <a:avLst/>
          </a:prstGeom>
          <a:noFill/>
          <a:ln w="9525">
            <a:noFill/>
            <a:miter lim="800000"/>
            <a:headEnd/>
            <a:tailEnd/>
          </a:ln>
          <a:effectLst/>
        </p:spPr>
      </p:pic>
      <p:sp>
        <p:nvSpPr>
          <p:cNvPr id="13" name="矩形 12"/>
          <p:cNvSpPr/>
          <p:nvPr>
            <p:custDataLst>
              <p:tags r:id="rId6"/>
            </p:custDataLst>
          </p:nvPr>
        </p:nvSpPr>
        <p:spPr>
          <a:xfrm>
            <a:off x="5976222" y="1272287"/>
            <a:ext cx="2356735" cy="276999"/>
          </a:xfrm>
          <a:prstGeom prst="rect">
            <a:avLst/>
          </a:prstGeom>
        </p:spPr>
        <p:txBody>
          <a:bodyPr wrap="none">
            <a:spAutoFit/>
          </a:bodyPr>
          <a:lstStyle/>
          <a:p>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图</a:t>
            </a:r>
            <a:r>
              <a:rPr lang="en-US" altLang="zh-CN" sz="1200" b="1" dirty="0">
                <a:solidFill>
                  <a:schemeClr val="accent1">
                    <a:lumMod val="50000"/>
                  </a:schemeClr>
                </a:solidFill>
                <a:latin typeface="微软雅黑" panose="020B0503020204020204" pitchFamily="34" charset="-122"/>
                <a:ea typeface="微软雅黑" panose="020B0503020204020204" pitchFamily="34" charset="-122"/>
                <a:sym typeface="+mn-ea"/>
              </a:rPr>
              <a:t>1.2  </a:t>
            </a:r>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智能监测系统工作原理图</a:t>
            </a:r>
            <a:endPar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endParaRPr>
          </a:p>
        </p:txBody>
      </p:sp>
      <p:graphicFrame>
        <p:nvGraphicFramePr>
          <p:cNvPr id="14" name="表格 13"/>
          <p:cNvGraphicFramePr>
            <a:graphicFrameLocks noGrp="1"/>
          </p:cNvGraphicFramePr>
          <p:nvPr>
            <p:custDataLst>
              <p:tags r:id="rId7"/>
            </p:custDataLst>
          </p:nvPr>
        </p:nvGraphicFramePr>
        <p:xfrm>
          <a:off x="758190" y="4287520"/>
          <a:ext cx="10674350" cy="2310765"/>
        </p:xfrm>
        <a:graphic>
          <a:graphicData uri="http://schemas.openxmlformats.org/drawingml/2006/table">
            <a:tbl>
              <a:tblPr/>
              <a:tblGrid>
                <a:gridCol w="3234690"/>
                <a:gridCol w="3719830"/>
                <a:gridCol w="3719830"/>
              </a:tblGrid>
              <a:tr h="459105">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监测内容</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测量仪器</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测量方法</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r>
              <a:tr h="462915">
                <a:tc>
                  <a:txBody>
                    <a:bodyPr/>
                    <a:lstStyle/>
                    <a:p>
                      <a:pPr indent="0" algn="ctr">
                        <a:lnSpc>
                          <a:spcPct val="8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锚杆内力监测</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应力传感器</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自动监测</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915">
                <a:tc>
                  <a:txBody>
                    <a:bodyPr/>
                    <a:lstStyle/>
                    <a:p>
                      <a:pPr indent="0" algn="ctr">
                        <a:lnSpc>
                          <a:spcPct val="8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锚头位移</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测距传感器</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UWB</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连域定位</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915">
                <a:tc>
                  <a:txBody>
                    <a:bodyPr/>
                    <a:lstStyle/>
                    <a:p>
                      <a:pPr indent="0" algn="ctr">
                        <a:lnSpc>
                          <a:spcPct val="8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杆体倾斜变形</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倾斜传感器</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测角法</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915">
                <a:tc>
                  <a:txBody>
                    <a:bodyPr/>
                    <a:p>
                      <a:pPr indent="0" algn="ctr">
                        <a:lnSpc>
                          <a:spcPct val="80000"/>
                        </a:lnSpc>
                        <a:spcAft>
                          <a:spcPts val="0"/>
                        </a:spcAft>
                        <a:buNone/>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深层土壤水压强度</a:t>
                      </a:r>
                      <a:endPar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indent="0" algn="ctr">
                        <a:lnSpc>
                          <a:spcPct val="100000"/>
                        </a:lnSpc>
                        <a:spcAft>
                          <a:spcPts val="0"/>
                        </a:spcAft>
                        <a:buNone/>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渗压计</a:t>
                      </a:r>
                      <a:endPar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p>
                      <a:pPr indent="0" algn="ctr">
                        <a:lnSpc>
                          <a:spcPct val="100000"/>
                        </a:lnSpc>
                        <a:spcAft>
                          <a:spcPts val="0"/>
                        </a:spcAft>
                        <a:buNone/>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水压强度来计算出渗透压力变化</a:t>
                      </a:r>
                      <a:endPar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 name="矩形 14"/>
          <p:cNvSpPr/>
          <p:nvPr>
            <p:custDataLst>
              <p:tags r:id="rId8"/>
            </p:custDataLst>
          </p:nvPr>
        </p:nvSpPr>
        <p:spPr>
          <a:xfrm>
            <a:off x="942885" y="1274659"/>
            <a:ext cx="1641796" cy="276999"/>
          </a:xfrm>
          <a:prstGeom prst="rect">
            <a:avLst/>
          </a:prstGeom>
        </p:spPr>
        <p:txBody>
          <a:bodyPr wrap="none">
            <a:spAutoFit/>
          </a:bodyPr>
          <a:lstStyle/>
          <a:p>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图</a:t>
            </a:r>
            <a:r>
              <a:rPr lang="en-US" altLang="zh-CN" sz="1200" b="1" dirty="0">
                <a:solidFill>
                  <a:schemeClr val="accent1">
                    <a:lumMod val="50000"/>
                  </a:schemeClr>
                </a:solidFill>
                <a:latin typeface="微软雅黑" panose="020B0503020204020204" pitchFamily="34" charset="-122"/>
                <a:ea typeface="微软雅黑" panose="020B0503020204020204" pitchFamily="34" charset="-122"/>
                <a:sym typeface="+mn-ea"/>
              </a:rPr>
              <a:t>1.2-1   </a:t>
            </a:r>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组合传感器</a:t>
            </a:r>
            <a:endPar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endParaRPr>
          </a:p>
        </p:txBody>
      </p:sp>
      <p:pic>
        <p:nvPicPr>
          <p:cNvPr id="16" name="图片 15" descr="work"/>
          <p:cNvPicPr>
            <a:picLocks noChangeAspect="1"/>
          </p:cNvPicPr>
          <p:nvPr/>
        </p:nvPicPr>
        <p:blipFill>
          <a:blip r:embed="rId9"/>
          <a:stretch>
            <a:fillRect/>
          </a:stretch>
        </p:blipFill>
        <p:spPr>
          <a:xfrm>
            <a:off x="2919095" y="1654810"/>
            <a:ext cx="8496300" cy="252730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0318" y="818515"/>
            <a:ext cx="10872000" cy="25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826770" cy="1000125"/>
            <a:chOff x="0" y="1855"/>
            <a:chExt cx="5175" cy="6254"/>
          </a:xfrm>
        </p:grpSpPr>
        <p:sp>
          <p:nvSpPr>
            <p:cNvPr id="7" name="直角三角形 6"/>
            <p:cNvSpPr/>
            <p:nvPr/>
          </p:nvSpPr>
          <p:spPr>
            <a:xfrm flipV="1">
              <a:off x="0" y="1855"/>
              <a:ext cx="4600" cy="6255"/>
            </a:xfrm>
            <a:prstGeom prst="rtTriangle">
              <a:avLst/>
            </a:prstGeom>
            <a:gradFill>
              <a:gsLst>
                <a:gs pos="29000">
                  <a:srgbClr val="C00000"/>
                </a:gs>
                <a:gs pos="100000">
                  <a:srgbClr val="E20000"/>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4015" y="1855"/>
              <a:ext cx="1160" cy="789"/>
            </a:xfrm>
            <a:prstGeom prst="triangle">
              <a:avLst/>
            </a:prstGeom>
            <a:solidFill>
              <a:srgbClr val="7D1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custDataLst>
              <p:tags r:id="rId1"/>
            </p:custDataLst>
          </p:nvPr>
        </p:nvSpPr>
        <p:spPr>
          <a:xfrm>
            <a:off x="629285" y="264160"/>
            <a:ext cx="7203440" cy="52197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1.3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膨胀囊锚杆智能监测布点原则</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custDataLst>
              <p:tags r:id="rId2"/>
            </p:custDataLst>
          </p:nvPr>
        </p:nvGraphicFramePr>
        <p:xfrm>
          <a:off x="1171549" y="1517004"/>
          <a:ext cx="9677426" cy="1752608"/>
        </p:xfrm>
        <a:graphic>
          <a:graphicData uri="http://schemas.openxmlformats.org/drawingml/2006/table">
            <a:tbl>
              <a:tblPr/>
              <a:tblGrid>
                <a:gridCol w="1971327"/>
                <a:gridCol w="7706099"/>
              </a:tblGrid>
              <a:tr h="438152">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布点要求</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c>
                  <a:txBody>
                    <a:bodyPr/>
                    <a:lstStyle/>
                    <a:p>
                      <a:pPr indent="0" algn="ctr">
                        <a:lnSpc>
                          <a:spcPct val="100000"/>
                        </a:lnSpc>
                        <a:spcAft>
                          <a:spcPts val="0"/>
                        </a:spcAft>
                      </a:pPr>
                      <a:r>
                        <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条例说明</a:t>
                      </a:r>
                      <a:endParaRPr lang="zh-CN" altLang="en-US" sz="1400" b="1"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lumOff val="25000"/>
                      </a:schemeClr>
                    </a:solidFill>
                  </a:tcPr>
                </a:tc>
              </a:tr>
              <a:tr h="438152">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布点数量</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361950" algn="l">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永久性锚杆选锚杆总数</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5~10%</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，临时性锚杆选锚杆总数</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3%</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，且不得少于</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3</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根</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152">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布点位置</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361950" algn="l">
                        <a:lnSpc>
                          <a:spcPct val="100000"/>
                        </a:lnSpc>
                        <a:spcAft>
                          <a:spcPts val="0"/>
                        </a:spcAft>
                      </a:pP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1</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、选择具有典型特征的代表部位竖向断面布设；</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2</a:t>
                      </a: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、布置列距</a:t>
                      </a:r>
                      <a:r>
                        <a:rPr lang="en-US" alt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30~50m</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152">
                <a:tc>
                  <a:txBody>
                    <a:bodyPr/>
                    <a:lstStyle/>
                    <a:p>
                      <a:pPr indent="0" algn="ctr">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整体效果</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361950" algn="l">
                        <a:lnSpc>
                          <a:spcPct val="100000"/>
                        </a:lnSpc>
                        <a:spcAft>
                          <a:spcPts val="0"/>
                        </a:spcAft>
                      </a:pPr>
                      <a:r>
                        <a:rPr lang="zh-CN" altLang="en-US" sz="1400" b="0" kern="100" dirty="0">
                          <a:solidFill>
                            <a:schemeClr val="tx1"/>
                          </a:solidFill>
                          <a:latin typeface="微软雅黑" panose="020B0503020204020204" pitchFamily="34" charset="-122"/>
                          <a:ea typeface="微软雅黑" panose="020B0503020204020204" pitchFamily="34" charset="-122"/>
                          <a:cs typeface="Times New Roman" panose="02020603050405020304"/>
                        </a:rPr>
                        <a:t>重点布设、整体兼顾原则</a:t>
                      </a:r>
                      <a:endParaRPr lang="zh-CN" sz="14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custDataLst>
              <p:tags r:id="rId3"/>
            </p:custDataLst>
          </p:nvPr>
        </p:nvSpPr>
        <p:spPr>
          <a:xfrm>
            <a:off x="4396977" y="1104011"/>
            <a:ext cx="2048959" cy="276999"/>
          </a:xfrm>
          <a:prstGeom prst="rect">
            <a:avLst/>
          </a:prstGeom>
        </p:spPr>
        <p:txBody>
          <a:bodyPr wrap="none">
            <a:spAutoFit/>
          </a:bodyPr>
          <a:lstStyle/>
          <a:p>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表</a:t>
            </a:r>
            <a:r>
              <a:rPr lang="en-US" altLang="zh-CN" sz="1200" b="1" dirty="0">
                <a:solidFill>
                  <a:schemeClr val="accent1">
                    <a:lumMod val="50000"/>
                  </a:schemeClr>
                </a:solidFill>
                <a:latin typeface="微软雅黑" panose="020B0503020204020204" pitchFamily="34" charset="-122"/>
                <a:ea typeface="微软雅黑" panose="020B0503020204020204" pitchFamily="34" charset="-122"/>
                <a:sym typeface="+mn-ea"/>
              </a:rPr>
              <a:t>1.3  </a:t>
            </a:r>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智能监测点布点原则</a:t>
            </a:r>
            <a:endPar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endParaRPr>
          </a:p>
        </p:txBody>
      </p:sp>
      <p:pic>
        <p:nvPicPr>
          <p:cNvPr id="11" name="Picture 2"/>
          <p:cNvPicPr>
            <a:picLocks noChangeAspect="1" noChangeArrowheads="1"/>
          </p:cNvPicPr>
          <p:nvPr>
            <p:custDataLst>
              <p:tags r:id="rId4"/>
            </p:custDataLst>
          </p:nvPr>
        </p:nvPicPr>
        <p:blipFill>
          <a:blip r:embed="rId5">
            <a:clrChange>
              <a:clrFrom>
                <a:srgbClr val="FFFFFF">
                  <a:alpha val="100000"/>
                </a:srgbClr>
              </a:clrFrom>
              <a:clrTo>
                <a:srgbClr val="FFFFFF">
                  <a:alpha val="100000"/>
                  <a:alpha val="0"/>
                </a:srgbClr>
              </a:clrTo>
            </a:clrChange>
          </a:blip>
          <a:srcRect t="5121"/>
          <a:stretch>
            <a:fillRect/>
          </a:stretch>
        </p:blipFill>
        <p:spPr bwMode="auto">
          <a:xfrm>
            <a:off x="2309442" y="3763112"/>
            <a:ext cx="7572428" cy="2917522"/>
          </a:xfrm>
          <a:prstGeom prst="rect">
            <a:avLst/>
          </a:prstGeom>
          <a:noFill/>
          <a:ln w="9525">
            <a:noFill/>
            <a:miter lim="800000"/>
            <a:headEnd/>
            <a:tailEnd/>
          </a:ln>
          <a:effectLst/>
        </p:spPr>
      </p:pic>
      <p:sp>
        <p:nvSpPr>
          <p:cNvPr id="12" name="矩形 11"/>
          <p:cNvSpPr/>
          <p:nvPr>
            <p:custDataLst>
              <p:tags r:id="rId6"/>
            </p:custDataLst>
          </p:nvPr>
        </p:nvSpPr>
        <p:spPr>
          <a:xfrm>
            <a:off x="4487519" y="3486107"/>
            <a:ext cx="2510624" cy="276999"/>
          </a:xfrm>
          <a:prstGeom prst="rect">
            <a:avLst/>
          </a:prstGeom>
        </p:spPr>
        <p:txBody>
          <a:bodyPr wrap="none">
            <a:spAutoFit/>
          </a:bodyPr>
          <a:lstStyle/>
          <a:p>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图</a:t>
            </a:r>
            <a:r>
              <a:rPr lang="en-US" altLang="zh-CN" sz="1200" b="1" dirty="0">
                <a:solidFill>
                  <a:schemeClr val="accent1">
                    <a:lumMod val="50000"/>
                  </a:schemeClr>
                </a:solidFill>
                <a:latin typeface="微软雅黑" panose="020B0503020204020204" pitchFamily="34" charset="-122"/>
                <a:ea typeface="微软雅黑" panose="020B0503020204020204" pitchFamily="34" charset="-122"/>
                <a:sym typeface="+mn-ea"/>
              </a:rPr>
              <a:t>1.3  </a:t>
            </a:r>
            <a:r>
              <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rPr>
              <a:t>智能监测点平面布置示意图</a:t>
            </a:r>
            <a:endParaRPr lang="zh-CN" altLang="en-US" sz="1200" b="1" dirty="0">
              <a:solidFill>
                <a:schemeClr val="accent1">
                  <a:lumMod val="50000"/>
                </a:schemeClr>
              </a:solidFill>
              <a:latin typeface="微软雅黑" panose="020B0503020204020204" pitchFamily="34" charset="-122"/>
              <a:ea typeface="微软雅黑" panose="020B0503020204020204" pitchFamily="3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 name="TABLE_ENDDRAG_ORIGIN_RECT" val="840*164"/>
  <p:tag name="TABLE_ENDDRAG_RECT" val="47*357*840*164"/>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SPECIAL_SOURCE" val="bdnull"/>
</p:tagLst>
</file>

<file path=ppt/tags/tag116.xml><?xml version="1.0" encoding="utf-8"?>
<p:tagLst xmlns:p="http://schemas.openxmlformats.org/presentationml/2006/main">
  <p:tag name="KSO_WM_BEAUTIFY_FLAG" val=""/>
  <p:tag name="TABLE_ENDDRAG_ORIGIN_RECT" val="657*230"/>
  <p:tag name="TABLE_ENDDRAG_RECT" val="160*128*657*230"/>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 name="TABLE_ENDDRAG_ORIGIN_RECT" val="790*292"/>
  <p:tag name="TABLE_ENDDRAG_RECT" val="78*160*790*292"/>
</p:tagLst>
</file>

<file path=ppt/tags/tag12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SPECIAL_SOURCE" val="bdnul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SPECIAL_SOURCE" val="bdnul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 name="TABLE_ENDDRAG_ORIGIN_RECT" val="843*396"/>
  <p:tag name="TABLE_ENDDRAG_RECT" val="79*101*843*396"/>
</p:tagLst>
</file>

<file path=ppt/tags/tag14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SPECIAL_SOURCE" val="bdnul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4"/>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PECIAL_SOURCE" val="bdnul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DIAGRAM_GROUP_CODE" val="n1-1"/>
  <p:tag name="KSO_WM_UNIT_ID" val="diagram20231085_3*n_h_h_i*1_2_6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6_2"/>
  <p:tag name="KSO_WM_DIAGRAM_MAX_ITEMCNT" val="6"/>
  <p:tag name="KSO_WM_DIAGRAM_MIN_ITEMCNT" val="4"/>
  <p:tag name="KSO_WM_DIAGRAM_VIRTUALLY_FRAME" val="{&quot;height&quot;:361.70001220703125,&quot;width&quot;:723.1942749023438}"/>
  <p:tag name="KSO_WM_DIAGRAM_COLOR_MATCH_VALUE" val="{&quot;shape&quot;:{&quot;fill&quot;:{&quot;solid&quot;:{&quot;brightness&quot;:0,&quot;colorType&quot;:1,&quot;foreColorIndex&quot;:10,&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DIAGRAM_GROUP_CODE" val="n1-1"/>
  <p:tag name="KSO_WM_UNIT_ID" val="diagram20231085_3*n_h_h_i*1_2_5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5_2"/>
  <p:tag name="KSO_WM_DIAGRAM_MAX_ITEMCNT" val="6"/>
  <p:tag name="KSO_WM_DIAGRAM_MIN_ITEMCNT" val="4"/>
  <p:tag name="KSO_WM_DIAGRAM_VIRTUALLY_FRAME" val="{&quot;height&quot;:361.70001220703125,&quot;width&quot;:723.1942749023438}"/>
  <p:tag name="KSO_WM_DIAGRAM_COLOR_MATCH_VALUE" val="{&quot;shape&quot;:{&quot;fill&quot;:{&quot;solid&quot;:{&quot;brightness&quot;:0,&quot;colorType&quot;:1,&quot;foreColorIndex&quot;:9,&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DIAGRAM_GROUP_CODE" val="n1-1"/>
  <p:tag name="KSO_WM_UNIT_ID" val="diagram20231085_3*n_h_h_i*1_2_4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4_2"/>
  <p:tag name="KSO_WM_DIAGRAM_MAX_ITEMCNT" val="6"/>
  <p:tag name="KSO_WM_DIAGRAM_MIN_ITEMCNT" val="4"/>
  <p:tag name="KSO_WM_DIAGRAM_VIRTUALLY_FRAME" val="{&quot;height&quot;:361.70001220703125,&quot;width&quot;:723.1942749023438}"/>
  <p:tag name="KSO_WM_DIAGRAM_COLOR_MATCH_VALUE" val="{&quot;shape&quot;:{&quot;fill&quot;:{&quot;solid&quot;:{&quot;brightness&quot;:0,&quot;colorType&quot;:1,&quot;foreColorIndex&quot;:8,&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DIAGRAM_GROUP_CODE" val="n1-1"/>
  <p:tag name="KSO_WM_UNIT_ID" val="diagram20231085_3*n_h_h_i*1_2_3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3_2"/>
  <p:tag name="KSO_WM_DIAGRAM_MAX_ITEMCNT" val="6"/>
  <p:tag name="KSO_WM_DIAGRAM_MIN_ITEMCNT" val="4"/>
  <p:tag name="KSO_WM_DIAGRAM_VIRTUALLY_FRAME" val="{&quot;height&quot;:361.70001220703125,&quot;width&quot;:723.1942749023438}"/>
  <p:tag name="KSO_WM_DIAGRAM_COLOR_MATCH_VALUE" val="{&quot;shape&quot;:{&quot;fill&quot;:{&quot;solid&quot;:{&quot;brightness&quot;:0,&quot;colorType&quot;:1,&quot;foreColorIndex&quot;:7,&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DIAGRAM_GROUP_CODE" val="n1-1"/>
  <p:tag name="KSO_WM_UNIT_ID" val="diagram20231085_3*n_h_h_i*1_2_2_2"/>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2_2"/>
  <p:tag name="KSO_WM_DIAGRAM_MAX_ITEMCNT" val="6"/>
  <p:tag name="KSO_WM_DIAGRAM_MIN_ITEMCNT" val="4"/>
  <p:tag name="KSO_WM_DIAGRAM_VIRTUALLY_FRAME" val="{&quot;height&quot;:361.70001220703125,&quot;width&quot;:723.1942749023438}"/>
  <p:tag name="KSO_WM_DIAGRAM_COLOR_MATCH_VALUE" val="{&quot;shape&quot;:{&quot;fill&quot;:{&quot;solid&quot;:{&quot;brightness&quot;:0,&quot;colorType&quot;:1,&quot;foreColorIndex&quot;:6,&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DIAGRAM_GROUP_CODE" val="n1-1"/>
  <p:tag name="KSO_WM_UNIT_ID" val="diagram20231085_3*n_h_h_i*1_2_1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1_3"/>
  <p:tag name="KSO_WM_DIAGRAM_MAX_ITEMCNT" val="6"/>
  <p:tag name="KSO_WM_DIAGRAM_MIN_ITEMCNT" val="4"/>
  <p:tag name="KSO_WM_DIAGRAM_VIRTUALLY_FRAME" val="{&quot;height&quot;:361.70001220703125,&quot;width&quot;:723.1942749023438}"/>
  <p:tag name="KSO_WM_DIAGRAM_COLOR_MATCH_VALUE" val="{&quot;shape&quot;:{&quot;fill&quot;:{&quot;solid&quot;:{&quot;brightness&quot;:0,&quot;colorType&quot;:1,&quot;foreColorIndex&quot;:5,&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DIAGRAM_GROUP_CODE" val="n1-1"/>
  <p:tag name="KSO_WM_UNIT_ID" val="diagram20231085_3*n_h_h_i*1_2_6_3"/>
  <p:tag name="KSO_WM_TEMPLATE_CATEGORY" val="diagram"/>
  <p:tag name="KSO_WM_TEMPLATE_INDEX" val="20231085"/>
  <p:tag name="KSO_WM_UNIT_LAYERLEVEL" val="1_1_1_1"/>
  <p:tag name="KSO_WM_TAG_VERSION" val="3.0"/>
  <p:tag name="KSO_WM_DIAGRAM_VERSION" val="3"/>
  <p:tag name="KSO_WM_DIAGRAM_COLOR_TRICK" val="4"/>
  <p:tag name="KSO_WM_DIAGRAM_COLOR_TEXT_CAN_REMOVE" val="n"/>
  <p:tag name="KSO_WM_UNIT_TYPE" val="n_h_h_i"/>
  <p:tag name="KSO_WM_UNIT_INDEX" val="1_2_6_3"/>
  <p:tag name="KSO_WM_DIAGRAM_MAX_ITEMCNT" val="6"/>
  <p:tag name="KSO_WM_DIAGRAM_MIN_ITEMCNT" val="4"/>
  <p:tag name="KSO_WM_DIAGRAM_VIRTUALLY_FRAME" val="{&quot;height&quot;:361.70001220703125,&quot;width&quot;:723.1942749023438}"/>
  <p:tag name="KSO_WM_DIAGRAM_COLOR_MATCH_VALUE" val="{&quot;shape&quot;:{&quot;fill&quot;:{&quot;solid&quot;:{&quot;brightness&quot;:0,&quot;colorType&quot;:1,&quot;foreColorIndex&quot;:10,&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3*n_h_h_i*1_2_6_4"/>
  <p:tag name="KSO_WM_TEMPLATE_CATEGORY" val="diagram"/>
  <p:tag name="KSO_WM_TEMPLATE_INDEX" val="20231085"/>
  <p:tag name="KSO_WM_UNIT_LAYERLEVEL" val="1_1_1_1"/>
  <p:tag name="KSO_WM_TAG_VERSION" val="3.0"/>
  <p:tag name="KSO_WM_BEAUTIFY_FLAG" val=""/>
  <p:tag name="KSO_WM_DIAGRAM_VERSION" val="3"/>
  <p:tag name="KSO_WM_DIAGRAM_COLOR_TRICK" val="4"/>
  <p:tag name="KSO_WM_DIAGRAM_COLOR_TEXT_CAN_REMOVE" val="n"/>
  <p:tag name="KSO_WM_DIAGRAM_GROUP_CODE" val="n1-1"/>
  <p:tag name="KSO_WM_UNIT_TYPE" val="n_h_h_i"/>
  <p:tag name="KSO_WM_UNIT_INDEX" val="1_2_6_4"/>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10,&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0"/>
  <p:tag name="KSO_WM_UNIT_LINE_FILL_TYPE" val="2"/>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85_3*n_h_h_a*1_2_2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USESOURCEFORMAT_APPLY" val="1"/>
</p:tagLst>
</file>

<file path=ppt/tags/tag161.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diagram20231085_3*n_h_h_i*1_2_1_2"/>
  <p:tag name="KSO_WM_TEMPLATE_CATEGORY" val="diagram"/>
  <p:tag name="KSO_WM_TEMPLATE_INDEX" val="20231085"/>
  <p:tag name="KSO_WM_UNIT_LAYERLEVEL" val="1_1_1_1"/>
  <p:tag name="KSO_WM_TAG_VERSION" val="3.0"/>
  <p:tag name="KSO_WM_DIAGRAM_GROUP_CODE" val="n1-1"/>
  <p:tag name="KSO_WM_UNIT_TYPE" val="n_h_h_i"/>
  <p:tag name="KSO_WM_UNIT_INDEX" val="1_2_1_2"/>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62.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diagram20231085_3*n_h_h_i*1_2_6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6_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10,&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0"/>
  <p:tag name="KSO_WM_UNIT_LINE_FILL_TYPE" val="2"/>
  <p:tag name="KSO_WM_UNIT_USESOURCEFORMAT_APPLY" val="1"/>
</p:tagLst>
</file>

<file path=ppt/tags/tag163.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diagram20231085_3*n_h_h_i*1_2_5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5_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9,&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9"/>
  <p:tag name="KSO_WM_UNIT_LINE_FILL_TYPE" val="2"/>
  <p:tag name="KSO_WM_UNIT_USESOURCEFORMAT_APPLY" val="1"/>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6_1"/>
  <p:tag name="KSO_WM_UNIT_ID" val="diagram20231085_3*n_h_h_a*1_2_6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USESOURCEFORMAT_APPLY" val="1"/>
</p:tagLst>
</file>

<file path=ppt/tags/tag1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6_1"/>
  <p:tag name="KSO_WM_UNIT_ID" val="diagram20231085_3*n_h_h_f*1_2_6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USESOURCEFORMAT_APPLY" val="1"/>
</p:tagLst>
</file>

<file path=ppt/tags/tag1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85_3*n_h_h_a*1_2_1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USESOURCEFORMAT_APPLY" val="1"/>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5_3*n_h_h_f*1_2_1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USESOURCEFORMAT_APPLY" val="1"/>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085_3*n_h_h_a*1_2_5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USESOURCEFORMAT_APPLY" val="1"/>
</p:tagLst>
</file>

<file path=ppt/tags/tag1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1085_3*n_h_h_f*1_2_5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diagram20231085_3*n_h_h_i*1_2_2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2_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1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5_3*n_h_h_f*1_2_2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USESOURCEFORMAT_APPLY" val="1"/>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085_3*n_h_h_a*1_2_3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USESOURCEFORMAT_APPLY" val="1"/>
</p:tagLst>
</file>

<file path=ppt/tags/tag173.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diagram20231085_3*n_h_h_i*1_2_3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3_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5_3*n_h_h_f*1_2_3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USESOURCEFORMAT_APPLY" val="1"/>
</p:tagLst>
</file>

<file path=ppt/tags/tag1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085_3*n_h_h_a*1_2_4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USESOURCEFORMAT_APPLY" val="1"/>
</p:tagLst>
</file>

<file path=ppt/tags/tag176.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diagram20231085_3*n_h_h_i*1_2_4_1"/>
  <p:tag name="KSO_WM_TEMPLATE_CATEGORY" val="diagram"/>
  <p:tag name="KSO_WM_TEMPLATE_INDEX" val="20231085"/>
  <p:tag name="KSO_WM_UNIT_LAYERLEVEL" val="1_1_1_1"/>
  <p:tag name="KSO_WM_TAG_VERSION" val="3.0"/>
  <p:tag name="KSO_WM_DIAGRAM_GROUP_CODE" val="n1-1"/>
  <p:tag name="KSO_WM_UNIT_TYPE" val="n_h_h_i"/>
  <p:tag name="KSO_WM_UNIT_INDEX" val="1_2_4_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8,&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1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85_3*n_h_h_f*1_2_4_1"/>
  <p:tag name="KSO_WM_TEMPLATE_CATEGORY" val="diagram"/>
  <p:tag name="KSO_WM_TEMPLATE_INDEX" val="20231085"/>
  <p:tag name="KSO_WM_UNIT_LAYERLEVEL" val="1_1_1_1"/>
  <p:tag name="KSO_WM_TAG_VERSION" val="3.0"/>
  <p:tag name="KSO_WM_BEAUTIFY_FLAG" val=""/>
  <p:tag name="KSO_WM_DIAGRAM_GROUP_CODE" val="n1-1"/>
  <p:tag name="KSO_WM_DIAGRAM_VERSION" val="3"/>
  <p:tag name="KSO_WM_DIAGRAM_COLOR_TRICK" val="4"/>
  <p:tag name="KSO_WM_DIAGRAM_COLOR_TEXT_CAN_REMOVE" val="n"/>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5_3*n_h_h_i*1_2_3_3"/>
  <p:tag name="KSO_WM_TEMPLATE_CATEGORY" val="diagram"/>
  <p:tag name="KSO_WM_TEMPLATE_INDEX" val="20231085"/>
  <p:tag name="KSO_WM_UNIT_LAYERLEVEL" val="1_1_1_1"/>
  <p:tag name="KSO_WM_TAG_VERSION" val="3.0"/>
  <p:tag name="KSO_WM_BEAUTIFY_FLAG" val=""/>
  <p:tag name="KSO_WM_DIAGRAM_VERSION" val="3"/>
  <p:tag name="KSO_WM_DIAGRAM_COLOR_TRICK" val="4"/>
  <p:tag name="KSO_WM_DIAGRAM_COLOR_TEXT_CAN_REMOVE" val="n"/>
  <p:tag name="KSO_WM_DIAGRAM_GROUP_CODE" val="n1-1"/>
  <p:tag name="KSO_WM_UNIT_TYPE" val="n_h_h_i"/>
  <p:tag name="KSO_WM_UNIT_INDEX" val="1_2_3_3"/>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7,&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3*n_h_h_i*1_2_1_1"/>
  <p:tag name="KSO_WM_TEMPLATE_CATEGORY" val="diagram"/>
  <p:tag name="KSO_WM_TEMPLATE_INDEX" val="20231085"/>
  <p:tag name="KSO_WM_UNIT_LAYERLEVEL" val="1_1_1_1"/>
  <p:tag name="KSO_WM_TAG_VERSION" val="3.0"/>
  <p:tag name="KSO_WM_BEAUTIFY_FLAG" val=""/>
  <p:tag name="KSO_WM_DIAGRAM_VERSION" val="3"/>
  <p:tag name="KSO_WM_DIAGRAM_COLOR_TRICK" val="4"/>
  <p:tag name="KSO_WM_DIAGRAM_COLOR_TEXT_CAN_REMOVE" val="n"/>
  <p:tag name="KSO_WM_UNIT_TYPE" val="n_h_h_i"/>
  <p:tag name="KSO_WM_UNIT_INDEX" val="1_2_1_1"/>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3*n_h_h_i*1_2_2_3"/>
  <p:tag name="KSO_WM_TEMPLATE_CATEGORY" val="diagram"/>
  <p:tag name="KSO_WM_TEMPLATE_INDEX" val="20231085"/>
  <p:tag name="KSO_WM_UNIT_LAYERLEVEL" val="1_1_1_1"/>
  <p:tag name="KSO_WM_TAG_VERSION" val="3.0"/>
  <p:tag name="KSO_WM_BEAUTIFY_FLAG" val=""/>
  <p:tag name="KSO_WM_DIAGRAM_VERSION" val="3"/>
  <p:tag name="KSO_WM_DIAGRAM_COLOR_TRICK" val="4"/>
  <p:tag name="KSO_WM_DIAGRAM_COLOR_TEXT_CAN_REMOVE" val="n"/>
  <p:tag name="KSO_WM_UNIT_TYPE" val="n_h_h_i"/>
  <p:tag name="KSO_WM_UNIT_INDEX" val="1_2_2_3"/>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3*n_h_h_i*1_2_4_3"/>
  <p:tag name="KSO_WM_TEMPLATE_CATEGORY" val="diagram"/>
  <p:tag name="KSO_WM_TEMPLATE_INDEX" val="20231085"/>
  <p:tag name="KSO_WM_UNIT_LAYERLEVEL" val="1_1_1_1"/>
  <p:tag name="KSO_WM_TAG_VERSION" val="3.0"/>
  <p:tag name="KSO_WM_BEAUTIFY_FLAG" val=""/>
  <p:tag name="KSO_WM_DIAGRAM_VERSION" val="3"/>
  <p:tag name="KSO_WM_DIAGRAM_COLOR_TRICK" val="4"/>
  <p:tag name="KSO_WM_DIAGRAM_COLOR_TEXT_CAN_REMOVE" val="n"/>
  <p:tag name="KSO_WM_UNIT_TYPE" val="n_h_h_i"/>
  <p:tag name="KSO_WM_UNIT_INDEX" val="1_2_4_3"/>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8,&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LINE_FILL_TYPE" val="2"/>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5_3*n_h_h_i*1_2_5_3"/>
  <p:tag name="KSO_WM_TEMPLATE_CATEGORY" val="diagram"/>
  <p:tag name="KSO_WM_TEMPLATE_INDEX" val="20231085"/>
  <p:tag name="KSO_WM_UNIT_LAYERLEVEL" val="1_1_1_1"/>
  <p:tag name="KSO_WM_TAG_VERSION" val="3.0"/>
  <p:tag name="KSO_WM_BEAUTIFY_FLAG" val=""/>
  <p:tag name="KSO_WM_DIAGRAM_VERSION" val="3"/>
  <p:tag name="KSO_WM_DIAGRAM_COLOR_TRICK" val="4"/>
  <p:tag name="KSO_WM_DIAGRAM_COLOR_TEXT_CAN_REMOVE" val="n"/>
  <p:tag name="KSO_WM_UNIT_TYPE" val="n_h_h_i"/>
  <p:tag name="KSO_WM_UNIT_INDEX" val="1_2_5_3"/>
  <p:tag name="KSO_WM_DIAGRAM_MAX_ITEMCNT" val="6"/>
  <p:tag name="KSO_WM_DIAGRAM_MIN_ITEMCNT" val="4"/>
  <p:tag name="KSO_WM_DIAGRAM_VIRTUALLY_FRAME" val="{&quot;height&quot;:361.70001220703125,&quot;width&quot;:723.1942749023438}"/>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4"/>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SPECIAL_SOURCE" val="bdnul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4"/>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4"/>
</p:tagLst>
</file>

<file path=ppt/tags/tag213.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21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15.xml><?xml version="1.0" encoding="utf-8"?>
<p:tagLst xmlns:p="http://schemas.openxmlformats.org/presentationml/2006/main">
  <p:tag name="KSO_WPP_MARK_KEY" val="e4677193-645b-4c64-8fc6-3ff047c48dac"/>
  <p:tag name="COMMONDATA" val="eyJjb3VudCI6NjYsImhkaWQiOiI2ZjkwMmQ0OWMzN2U2Njc1NGI3YjJlMzI1NTcyZWUyNyIsInVzZXJDb3VudCI6MX0="/>
  <p:tag name="commondata" val="eyJjb3VudCI6NjcsImhkaWQiOiI2MTY2YzVmMTg1ZmE4OGNmYTUzN2U4NjU5NjkxMDJlNiIsInVzZXJDb3VudCI6MX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3291</Words>
  <Application>WPS 演示</Application>
  <PresentationFormat>宽屏</PresentationFormat>
  <Paragraphs>558</Paragraphs>
  <Slides>25</Slides>
  <Notes>23</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vt:lpstr>
      <vt:lpstr>宋体</vt:lpstr>
      <vt:lpstr>Wingdings</vt:lpstr>
      <vt:lpstr>微软雅黑</vt:lpstr>
      <vt:lpstr>Wingdings</vt:lpstr>
      <vt:lpstr>汉仪雅酷黑 95W</vt:lpstr>
      <vt:lpstr>黑体</vt:lpstr>
      <vt:lpstr>Dream-XinCuSongGB</vt:lpstr>
      <vt:lpstr>DIN Black</vt:lpstr>
      <vt:lpstr>阿里巴巴普惠体 H</vt:lpstr>
      <vt:lpstr>Times New Roman</vt:lpstr>
      <vt:lpstr>阿里巴巴普惠体 B</vt:lpstr>
      <vt:lpstr>Arial Unicode MS</vt:lpstr>
      <vt:lpstr>Calibri</vt:lpstr>
      <vt:lpstr>+中文标题</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3.2 膨胀囊锚杆智能环可视化体检大屏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启智设计</dc:creator>
  <cp:lastModifiedBy>苇渡天罡</cp:lastModifiedBy>
  <cp:revision>251</cp:revision>
  <dcterms:created xsi:type="dcterms:W3CDTF">2019-06-19T02:08:00Z</dcterms:created>
  <dcterms:modified xsi:type="dcterms:W3CDTF">2024-08-09T07:09:19Z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2052-12.1.0.17133</vt:lpwstr>
  </property>
  <property fmtid="{D5CDD505-2E9C-101B-9397-08002B2CF9AE}" pid="3" name="ICV">
    <vt:lpwstr>339DB6B8E03443C69FF82F71DADACD3E_13</vt:lpwstr>
  </property>
  <property fmtid="{D5CDD505-2E9C-101B-9397-08002B2CF9AE}" pid="4" name="KSOTemplateUUID">
    <vt:lpwstr>v1.0_mb_02GNc0HJKb71g34tM9bl6Q==</vt:lpwstr>
  </property>
</Properties>
</file>